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92" r:id="rId18"/>
    <p:sldId id="293" r:id="rId19"/>
    <p:sldId id="294" r:id="rId20"/>
    <p:sldId id="295"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CF5"/>
    <a:srgbClr val="F6F0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37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46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9175793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608082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844803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6700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1031746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0403764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6359723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9934692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9130837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960780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9475618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4495863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7/6/2024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65256576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2517815"/>
            <a:ext cx="7415927" cy="3193971"/>
          </a:xfrm>
          <a:prstGeom prst="rect">
            <a:avLst/>
          </a:prstGeom>
          <a:noFill/>
          <a:ln/>
        </p:spPr>
        <p:txBody>
          <a:bodyPr wrap="square" rtlCol="0" anchor="t"/>
          <a:lstStyle/>
          <a:p>
            <a:pPr marL="0" indent="0">
              <a:lnSpc>
                <a:spcPts val="8384"/>
              </a:lnSpc>
              <a:buNone/>
            </a:pPr>
            <a:r>
              <a:rPr lang="en-US" sz="6707" dirty="0">
                <a:solidFill>
                  <a:srgbClr val="124E73"/>
                </a:solidFill>
                <a:latin typeface="MuseoModerno" pitchFamily="34" charset="0"/>
                <a:ea typeface="MuseoModerno" pitchFamily="34" charset="-122"/>
                <a:cs typeface="MuseoModerno" pitchFamily="34" charset="-120"/>
              </a:rPr>
              <a:t>Data Analysis and Forecasting [Superstore]</a:t>
            </a:r>
            <a:endParaRPr lang="en-US" sz="670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sp>
        <p:nvSpPr>
          <p:cNvPr id="4" name="Text 2"/>
          <p:cNvSpPr/>
          <p:nvPr/>
        </p:nvSpPr>
        <p:spPr>
          <a:xfrm>
            <a:off x="864037" y="1297424"/>
            <a:ext cx="3703320" cy="462796"/>
          </a:xfrm>
          <a:prstGeom prst="rect">
            <a:avLst/>
          </a:prstGeom>
          <a:noFill/>
          <a:ln/>
        </p:spPr>
        <p:txBody>
          <a:bodyPr wrap="none" rtlCol="0" anchor="t"/>
          <a:lstStyle/>
          <a:p>
            <a:pPr marL="0" indent="0">
              <a:lnSpc>
                <a:spcPts val="3645"/>
              </a:lnSpc>
              <a:buNone/>
            </a:pPr>
            <a:r>
              <a:rPr lang="en-US" sz="2916" b="1" dirty="0">
                <a:solidFill>
                  <a:srgbClr val="124E73"/>
                </a:solidFill>
                <a:latin typeface="MuseoModerno" pitchFamily="34" charset="0"/>
                <a:ea typeface="MuseoModerno" pitchFamily="34" charset="-122"/>
                <a:cs typeface="MuseoModerno" pitchFamily="34" charset="-120"/>
              </a:rPr>
              <a:t>data cleaning:</a:t>
            </a:r>
            <a:endParaRPr lang="en-US" sz="2916" dirty="0"/>
          </a:p>
        </p:txBody>
      </p:sp>
      <p:sp>
        <p:nvSpPr>
          <p:cNvPr id="5" name="Text 3"/>
          <p:cNvSpPr/>
          <p:nvPr/>
        </p:nvSpPr>
        <p:spPr>
          <a:xfrm>
            <a:off x="864037" y="2007037"/>
            <a:ext cx="3086100" cy="385763"/>
          </a:xfrm>
          <a:prstGeom prst="rect">
            <a:avLst/>
          </a:prstGeom>
          <a:noFill/>
          <a:ln/>
        </p:spPr>
        <p:txBody>
          <a:bodyPr wrap="none" rtlCol="0" anchor="t"/>
          <a:lstStyle/>
          <a:p>
            <a:pPr marL="0" indent="0">
              <a:lnSpc>
                <a:spcPts val="3038"/>
              </a:lnSpc>
              <a:buNone/>
            </a:pPr>
            <a:r>
              <a:rPr lang="en-US" sz="2430" b="1" dirty="0">
                <a:solidFill>
                  <a:srgbClr val="124E73"/>
                </a:solidFill>
                <a:latin typeface="MuseoModerno" pitchFamily="34" charset="0"/>
                <a:ea typeface="MuseoModerno" pitchFamily="34" charset="-122"/>
                <a:cs typeface="MuseoModerno" pitchFamily="34" charset="-120"/>
              </a:rPr>
              <a:t>1-Missing Values:</a:t>
            </a:r>
            <a:endParaRPr lang="en-US" sz="2430" dirty="0"/>
          </a:p>
        </p:txBody>
      </p:sp>
      <p:sp>
        <p:nvSpPr>
          <p:cNvPr id="6" name="Text 4"/>
          <p:cNvSpPr/>
          <p:nvPr/>
        </p:nvSpPr>
        <p:spPr>
          <a:xfrm>
            <a:off x="864037" y="2763083"/>
            <a:ext cx="12902327" cy="1975009"/>
          </a:xfrm>
          <a:prstGeom prst="rect">
            <a:avLst/>
          </a:prstGeom>
          <a:noFill/>
          <a:ln/>
        </p:spPr>
        <p:txBody>
          <a:bodyPr wrap="square" rtlCol="0" anchor="t"/>
          <a:lstStyle/>
          <a:p>
            <a:pPr marL="0" indent="0">
              <a:lnSpc>
                <a:spcPts val="3888"/>
              </a:lnSpc>
              <a:buNone/>
            </a:pPr>
            <a:r>
              <a:rPr lang="en-US" sz="2430" dirty="0">
                <a:solidFill>
                  <a:srgbClr val="2B4150"/>
                </a:solidFill>
                <a:latin typeface="Source Sans Pro" pitchFamily="34" charset="0"/>
                <a:ea typeface="Source Sans Pro" pitchFamily="34" charset="-122"/>
                <a:cs typeface="Source Sans Pro" pitchFamily="34" charset="-120"/>
              </a:rPr>
              <a:t>Dealing with missing data is crucial in data preprocessing, as missing values often result from corrupted information or data entry failures. In this dataset, the total missing values are minimal compared to the dataset size, allowing for an easier decision to ignore or drop these missing values during data cleaning.</a:t>
            </a:r>
            <a:endParaRPr lang="en-US" sz="2430" dirty="0"/>
          </a:p>
        </p:txBody>
      </p:sp>
      <p:sp>
        <p:nvSpPr>
          <p:cNvPr id="7" name="Text 5"/>
          <p:cNvSpPr/>
          <p:nvPr/>
        </p:nvSpPr>
        <p:spPr>
          <a:xfrm>
            <a:off x="864037" y="5015746"/>
            <a:ext cx="12902327"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Postal Code: 11 missing values All other columns have no missing values</a:t>
            </a:r>
            <a:endParaRPr lang="en-US" sz="1944" dirty="0"/>
          </a:p>
        </p:txBody>
      </p:sp>
      <p:sp>
        <p:nvSpPr>
          <p:cNvPr id="8" name="Text 6"/>
          <p:cNvSpPr/>
          <p:nvPr/>
        </p:nvSpPr>
        <p:spPr>
          <a:xfrm>
            <a:off x="864037" y="5781080"/>
            <a:ext cx="3086100" cy="385763"/>
          </a:xfrm>
          <a:prstGeom prst="rect">
            <a:avLst/>
          </a:prstGeom>
          <a:noFill/>
          <a:ln/>
        </p:spPr>
        <p:txBody>
          <a:bodyPr wrap="none" rtlCol="0" anchor="t"/>
          <a:lstStyle/>
          <a:p>
            <a:pPr marL="0" indent="0">
              <a:lnSpc>
                <a:spcPts val="3038"/>
              </a:lnSpc>
              <a:buNone/>
            </a:pPr>
            <a:endParaRPr lang="en-US" sz="2430" dirty="0"/>
          </a:p>
        </p:txBody>
      </p:sp>
      <p:sp>
        <p:nvSpPr>
          <p:cNvPr id="9" name="Text 7"/>
          <p:cNvSpPr/>
          <p:nvPr/>
        </p:nvSpPr>
        <p:spPr>
          <a:xfrm>
            <a:off x="864037" y="6537127"/>
            <a:ext cx="12902327" cy="395049"/>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sp>
        <p:nvSpPr>
          <p:cNvPr id="4" name="Text 2"/>
          <p:cNvSpPr/>
          <p:nvPr/>
        </p:nvSpPr>
        <p:spPr>
          <a:xfrm>
            <a:off x="864037" y="2034897"/>
            <a:ext cx="3086100" cy="385763"/>
          </a:xfrm>
          <a:prstGeom prst="rect">
            <a:avLst/>
          </a:prstGeom>
          <a:noFill/>
          <a:ln/>
        </p:spPr>
        <p:txBody>
          <a:bodyPr wrap="none" rtlCol="0" anchor="t"/>
          <a:lstStyle/>
          <a:p>
            <a:pPr marL="0" indent="0">
              <a:lnSpc>
                <a:spcPts val="3038"/>
              </a:lnSpc>
              <a:buNone/>
            </a:pPr>
            <a:r>
              <a:rPr lang="en-US" sz="2430" b="1" dirty="0">
                <a:solidFill>
                  <a:srgbClr val="124E73"/>
                </a:solidFill>
                <a:latin typeface="MuseoModerno" pitchFamily="34" charset="0"/>
                <a:ea typeface="MuseoModerno" pitchFamily="34" charset="-122"/>
                <a:cs typeface="MuseoModerno" pitchFamily="34" charset="-120"/>
              </a:rPr>
              <a:t>2-Duplicated rows:</a:t>
            </a:r>
            <a:endParaRPr lang="en-US" sz="2430" dirty="0"/>
          </a:p>
        </p:txBody>
      </p:sp>
      <p:sp>
        <p:nvSpPr>
          <p:cNvPr id="5" name="Text 3"/>
          <p:cNvSpPr/>
          <p:nvPr/>
        </p:nvSpPr>
        <p:spPr>
          <a:xfrm>
            <a:off x="864037" y="2914412"/>
            <a:ext cx="12902327" cy="493752"/>
          </a:xfrm>
          <a:prstGeom prst="rect">
            <a:avLst/>
          </a:prstGeom>
          <a:noFill/>
          <a:ln/>
        </p:spPr>
        <p:txBody>
          <a:bodyPr wrap="none" rtlCol="0" anchor="t"/>
          <a:lstStyle/>
          <a:p>
            <a:pPr marL="0" indent="0">
              <a:lnSpc>
                <a:spcPts val="3888"/>
              </a:lnSpc>
              <a:buNone/>
            </a:pPr>
            <a:r>
              <a:rPr lang="en-US" sz="2430" b="1" dirty="0">
                <a:solidFill>
                  <a:srgbClr val="2B4150"/>
                </a:solidFill>
                <a:latin typeface="Source Sans Pro" pitchFamily="34" charset="0"/>
                <a:ea typeface="Source Sans Pro" pitchFamily="34" charset="-122"/>
                <a:cs typeface="Source Sans Pro" pitchFamily="34" charset="-120"/>
              </a:rPr>
              <a:t> </a:t>
            </a:r>
            <a:r>
              <a:rPr lang="en-US" sz="2430" dirty="0">
                <a:solidFill>
                  <a:srgbClr val="2B4150"/>
                </a:solidFill>
                <a:latin typeface="Source Sans Pro" pitchFamily="34" charset="0"/>
                <a:ea typeface="Source Sans Pro" pitchFamily="34" charset="-122"/>
                <a:cs typeface="Source Sans Pro" pitchFamily="34" charset="-120"/>
              </a:rPr>
              <a:t>in this data sum of duplicated rows equal to zero</a:t>
            </a:r>
            <a:endParaRPr lang="en-US" sz="2430" dirty="0"/>
          </a:p>
        </p:txBody>
      </p:sp>
      <p:sp>
        <p:nvSpPr>
          <p:cNvPr id="6" name="Text 4"/>
          <p:cNvSpPr/>
          <p:nvPr/>
        </p:nvSpPr>
        <p:spPr>
          <a:xfrm>
            <a:off x="864037" y="3778448"/>
            <a:ext cx="3612952" cy="385763"/>
          </a:xfrm>
          <a:prstGeom prst="rect">
            <a:avLst/>
          </a:prstGeom>
          <a:noFill/>
          <a:ln/>
        </p:spPr>
        <p:txBody>
          <a:bodyPr wrap="none" rtlCol="0" anchor="t"/>
          <a:lstStyle/>
          <a:p>
            <a:pPr marL="0" indent="0">
              <a:lnSpc>
                <a:spcPts val="3038"/>
              </a:lnSpc>
              <a:buNone/>
            </a:pPr>
            <a:r>
              <a:rPr lang="en-US" sz="2430" dirty="0">
                <a:solidFill>
                  <a:srgbClr val="124E73"/>
                </a:solidFill>
                <a:latin typeface="MuseoModerno" pitchFamily="34" charset="0"/>
                <a:ea typeface="MuseoModerno" pitchFamily="34" charset="-122"/>
                <a:cs typeface="MuseoModerno" pitchFamily="34" charset="-120"/>
              </a:rPr>
              <a:t>3-</a:t>
            </a:r>
            <a:r>
              <a:rPr lang="en-US" sz="2430" b="1" dirty="0">
                <a:solidFill>
                  <a:srgbClr val="124E73"/>
                </a:solidFill>
                <a:latin typeface="MuseoModerno" pitchFamily="34" charset="0"/>
                <a:ea typeface="MuseoModerno" pitchFamily="34" charset="-122"/>
                <a:cs typeface="MuseoModerno" pitchFamily="34" charset="-120"/>
              </a:rPr>
              <a:t>Correcting Data Types:</a:t>
            </a:r>
            <a:endParaRPr lang="en-US" sz="2430" dirty="0"/>
          </a:p>
        </p:txBody>
      </p:sp>
      <p:sp>
        <p:nvSpPr>
          <p:cNvPr id="7" name="Text 5"/>
          <p:cNvSpPr/>
          <p:nvPr/>
        </p:nvSpPr>
        <p:spPr>
          <a:xfrm>
            <a:off x="864037" y="4534495"/>
            <a:ext cx="12902327" cy="987504"/>
          </a:xfrm>
          <a:prstGeom prst="rect">
            <a:avLst/>
          </a:prstGeom>
          <a:noFill/>
          <a:ln/>
        </p:spPr>
        <p:txBody>
          <a:bodyPr wrap="square" rtlCol="0" anchor="t"/>
          <a:lstStyle/>
          <a:p>
            <a:pPr marL="0" indent="0">
              <a:lnSpc>
                <a:spcPts val="3888"/>
              </a:lnSpc>
              <a:buNone/>
            </a:pPr>
            <a:r>
              <a:rPr lang="en-US" sz="2430" dirty="0">
                <a:solidFill>
                  <a:srgbClr val="2B4150"/>
                </a:solidFill>
                <a:latin typeface="Source Sans Pro" pitchFamily="34" charset="0"/>
                <a:ea typeface="Source Sans Pro" pitchFamily="34" charset="-122"/>
                <a:cs typeface="Source Sans Pro" pitchFamily="34" charset="-120"/>
              </a:rPr>
              <a:t>This step involves converting the data types of specific columns to appropriate formats. For instance: Order Date and Ship Date should be converted to datetime format.</a:t>
            </a:r>
            <a:endParaRPr lang="en-US" sz="2430" dirty="0"/>
          </a:p>
        </p:txBody>
      </p:sp>
      <p:sp>
        <p:nvSpPr>
          <p:cNvPr id="8" name="Text 6"/>
          <p:cNvSpPr/>
          <p:nvPr/>
        </p:nvSpPr>
        <p:spPr>
          <a:xfrm>
            <a:off x="864037" y="5799653"/>
            <a:ext cx="12902327" cy="395049"/>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sp>
        <p:nvSpPr>
          <p:cNvPr id="4" name="Text 2"/>
          <p:cNvSpPr/>
          <p:nvPr/>
        </p:nvSpPr>
        <p:spPr>
          <a:xfrm>
            <a:off x="864037" y="734139"/>
            <a:ext cx="3703320" cy="462796"/>
          </a:xfrm>
          <a:prstGeom prst="rect">
            <a:avLst/>
          </a:prstGeom>
          <a:noFill/>
          <a:ln/>
        </p:spPr>
        <p:txBody>
          <a:bodyPr wrap="none" rtlCol="0" anchor="t"/>
          <a:lstStyle/>
          <a:p>
            <a:pPr marL="0" indent="0">
              <a:lnSpc>
                <a:spcPts val="3645"/>
              </a:lnSpc>
              <a:buNone/>
            </a:pPr>
            <a:r>
              <a:rPr lang="en-US" sz="2916" b="1" dirty="0">
                <a:solidFill>
                  <a:srgbClr val="124E73"/>
                </a:solidFill>
                <a:latin typeface="MuseoModerno" pitchFamily="34" charset="0"/>
                <a:ea typeface="MuseoModerno" pitchFamily="34" charset="-122"/>
                <a:cs typeface="MuseoModerno" pitchFamily="34" charset="-120"/>
              </a:rPr>
              <a:t>Feature Engineering</a:t>
            </a:r>
            <a:endParaRPr lang="en-US" sz="2916" dirty="0"/>
          </a:p>
        </p:txBody>
      </p:sp>
      <p:sp>
        <p:nvSpPr>
          <p:cNvPr id="5" name="Text 3"/>
          <p:cNvSpPr/>
          <p:nvPr/>
        </p:nvSpPr>
        <p:spPr>
          <a:xfrm>
            <a:off x="864037" y="1443752"/>
            <a:ext cx="4604504" cy="385763"/>
          </a:xfrm>
          <a:prstGeom prst="rect">
            <a:avLst/>
          </a:prstGeom>
          <a:noFill/>
          <a:ln/>
        </p:spPr>
        <p:txBody>
          <a:bodyPr wrap="none" rtlCol="0" anchor="t"/>
          <a:lstStyle/>
          <a:p>
            <a:pPr marL="0" indent="0">
              <a:lnSpc>
                <a:spcPts val="3038"/>
              </a:lnSpc>
              <a:buNone/>
            </a:pPr>
            <a:r>
              <a:rPr lang="en-US" sz="2430" dirty="0">
                <a:solidFill>
                  <a:srgbClr val="124E73"/>
                </a:solidFill>
                <a:latin typeface="MuseoModerno" pitchFamily="34" charset="0"/>
                <a:ea typeface="MuseoModerno" pitchFamily="34" charset="-122"/>
                <a:cs typeface="MuseoModerno" pitchFamily="34" charset="-120"/>
              </a:rPr>
              <a:t>1-Extracting Temporal Features</a:t>
            </a:r>
            <a:endParaRPr lang="en-US" sz="2430" dirty="0"/>
          </a:p>
        </p:txBody>
      </p:sp>
      <p:sp>
        <p:nvSpPr>
          <p:cNvPr id="6" name="Text 4"/>
          <p:cNvSpPr/>
          <p:nvPr/>
        </p:nvSpPr>
        <p:spPr>
          <a:xfrm>
            <a:off x="864037" y="2199799"/>
            <a:ext cx="12902327" cy="790099"/>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Temporal features can reveal important trends in time series data. In this project, we extract the Year and Month from the Order Date to capture seasonal and yearly trends.</a:t>
            </a:r>
            <a:endParaRPr lang="en-US" sz="1944" dirty="0"/>
          </a:p>
        </p:txBody>
      </p:sp>
      <p:sp>
        <p:nvSpPr>
          <p:cNvPr id="7" name="Text 5"/>
          <p:cNvSpPr/>
          <p:nvPr/>
        </p:nvSpPr>
        <p:spPr>
          <a:xfrm>
            <a:off x="864037" y="3360182"/>
            <a:ext cx="3086100" cy="385763"/>
          </a:xfrm>
          <a:prstGeom prst="rect">
            <a:avLst/>
          </a:prstGeom>
          <a:noFill/>
          <a:ln/>
        </p:spPr>
        <p:txBody>
          <a:bodyPr wrap="none" rtlCol="0" anchor="t"/>
          <a:lstStyle/>
          <a:p>
            <a:pPr marL="0" indent="0">
              <a:lnSpc>
                <a:spcPts val="3038"/>
              </a:lnSpc>
              <a:buNone/>
            </a:pPr>
            <a:r>
              <a:rPr lang="en-US" sz="2430" dirty="0">
                <a:solidFill>
                  <a:srgbClr val="124E73"/>
                </a:solidFill>
                <a:latin typeface="MuseoModerno" pitchFamily="34" charset="0"/>
                <a:ea typeface="MuseoModerno" pitchFamily="34" charset="-122"/>
                <a:cs typeface="MuseoModerno" pitchFamily="34" charset="-120"/>
              </a:rPr>
              <a:t>2-Counting Products</a:t>
            </a:r>
            <a:endParaRPr lang="en-US" sz="2430" dirty="0"/>
          </a:p>
        </p:txBody>
      </p:sp>
      <p:sp>
        <p:nvSpPr>
          <p:cNvPr id="8" name="Text 6"/>
          <p:cNvSpPr/>
          <p:nvPr/>
        </p:nvSpPr>
        <p:spPr>
          <a:xfrm>
            <a:off x="864037" y="4116229"/>
            <a:ext cx="12902327" cy="790099"/>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A new custom feature, "amount_of_products," has been developed to quantify products across various sub-categories, enhancing insights into sales trends and inventory management requirements.</a:t>
            </a:r>
            <a:endParaRPr lang="en-US" sz="1944" dirty="0"/>
          </a:p>
        </p:txBody>
      </p:sp>
      <p:sp>
        <p:nvSpPr>
          <p:cNvPr id="9" name="Text 7"/>
          <p:cNvSpPr/>
          <p:nvPr/>
        </p:nvSpPr>
        <p:spPr>
          <a:xfrm>
            <a:off x="864037" y="5276612"/>
            <a:ext cx="3360777" cy="385763"/>
          </a:xfrm>
          <a:prstGeom prst="rect">
            <a:avLst/>
          </a:prstGeom>
          <a:noFill/>
          <a:ln/>
        </p:spPr>
        <p:txBody>
          <a:bodyPr wrap="none" rtlCol="0" anchor="t"/>
          <a:lstStyle/>
          <a:p>
            <a:pPr marL="0" indent="0">
              <a:lnSpc>
                <a:spcPts val="3038"/>
              </a:lnSpc>
              <a:buNone/>
            </a:pPr>
            <a:r>
              <a:rPr lang="en-US" sz="2430" dirty="0">
                <a:solidFill>
                  <a:srgbClr val="124E73"/>
                </a:solidFill>
                <a:latin typeface="MuseoModerno" pitchFamily="34" charset="0"/>
                <a:ea typeface="MuseoModerno" pitchFamily="34" charset="-122"/>
                <a:cs typeface="MuseoModerno" pitchFamily="34" charset="-120"/>
              </a:rPr>
              <a:t>3-Calculating Revenue:</a:t>
            </a:r>
            <a:endParaRPr lang="en-US" sz="2430" dirty="0"/>
          </a:p>
        </p:txBody>
      </p:sp>
      <p:sp>
        <p:nvSpPr>
          <p:cNvPr id="10" name="Text 8"/>
          <p:cNvSpPr/>
          <p:nvPr/>
        </p:nvSpPr>
        <p:spPr>
          <a:xfrm>
            <a:off x="864037" y="6032659"/>
            <a:ext cx="12902327" cy="790099"/>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Revenue, a critical metric in sales data, is calculated by multiplying Sales by the "amount_of_products." This provides a straightforward measure of total earnings generated from product sales.</a:t>
            </a:r>
            <a:endParaRPr lang="en-US" sz="1944" dirty="0"/>
          </a:p>
        </p:txBody>
      </p:sp>
      <p:sp>
        <p:nvSpPr>
          <p:cNvPr id="11" name="Text 9"/>
          <p:cNvSpPr/>
          <p:nvPr/>
        </p:nvSpPr>
        <p:spPr>
          <a:xfrm>
            <a:off x="864037" y="7100411"/>
            <a:ext cx="12902327" cy="395049"/>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sp>
        <p:nvSpPr>
          <p:cNvPr id="4" name="Text 2"/>
          <p:cNvSpPr/>
          <p:nvPr/>
        </p:nvSpPr>
        <p:spPr>
          <a:xfrm>
            <a:off x="864037" y="927140"/>
            <a:ext cx="7844909" cy="771525"/>
          </a:xfrm>
          <a:prstGeom prst="rect">
            <a:avLst/>
          </a:prstGeom>
          <a:noFill/>
          <a:ln/>
        </p:spPr>
        <p:txBody>
          <a:bodyPr wrap="none" rtlCol="0" anchor="t"/>
          <a:lstStyle/>
          <a:p>
            <a:pPr marL="0" indent="0">
              <a:lnSpc>
                <a:spcPts val="6075"/>
              </a:lnSpc>
              <a:buNone/>
            </a:pPr>
            <a:r>
              <a:rPr lang="en-US" sz="4860" dirty="0">
                <a:solidFill>
                  <a:srgbClr val="124E73"/>
                </a:solidFill>
                <a:latin typeface="MuseoModerno" pitchFamily="34" charset="0"/>
                <a:ea typeface="MuseoModerno" pitchFamily="34" charset="-122"/>
                <a:cs typeface="MuseoModerno" pitchFamily="34" charset="-120"/>
              </a:rPr>
              <a:t>Exploratory Data Analysis</a:t>
            </a:r>
            <a:endParaRPr lang="en-US" sz="4860" dirty="0"/>
          </a:p>
        </p:txBody>
      </p:sp>
      <p:sp>
        <p:nvSpPr>
          <p:cNvPr id="5" name="Text 3"/>
          <p:cNvSpPr/>
          <p:nvPr/>
        </p:nvSpPr>
        <p:spPr>
          <a:xfrm>
            <a:off x="864037" y="2192417"/>
            <a:ext cx="12902327"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Category Data Overview</a:t>
            </a:r>
            <a:endParaRPr lang="en-US" sz="1944" dirty="0"/>
          </a:p>
        </p:txBody>
      </p:sp>
      <p:sp>
        <p:nvSpPr>
          <p:cNvPr id="6" name="Text 4"/>
          <p:cNvSpPr/>
          <p:nvPr/>
        </p:nvSpPr>
        <p:spPr>
          <a:xfrm>
            <a:off x="864037" y="2865120"/>
            <a:ext cx="12902327"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1-Order Details:</a:t>
            </a:r>
            <a:endParaRPr lang="en-US" sz="1944" dirty="0"/>
          </a:p>
        </p:txBody>
      </p:sp>
      <p:sp>
        <p:nvSpPr>
          <p:cNvPr id="7" name="Text 5"/>
          <p:cNvSpPr/>
          <p:nvPr/>
        </p:nvSpPr>
        <p:spPr>
          <a:xfrm>
            <a:off x="1258967" y="3537823"/>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B4150"/>
                </a:solidFill>
                <a:latin typeface="Source Sans Pro" pitchFamily="34" charset="0"/>
                <a:ea typeface="Source Sans Pro" pitchFamily="34" charset="-122"/>
                <a:cs typeface="Source Sans Pro" pitchFamily="34" charset="-120"/>
              </a:rPr>
              <a:t>Order ID</a:t>
            </a:r>
            <a:r>
              <a:rPr lang="en-US" sz="1944" dirty="0">
                <a:solidFill>
                  <a:srgbClr val="2B4150"/>
                </a:solidFill>
                <a:latin typeface="Source Sans Pro" pitchFamily="34" charset="0"/>
                <a:ea typeface="Source Sans Pro" pitchFamily="34" charset="-122"/>
                <a:cs typeface="Source Sans Pro" pitchFamily="34" charset="-120"/>
              </a:rPr>
              <a:t>: 9,800 entries, 4,922 unique </a:t>
            </a:r>
            <a:endParaRPr lang="en-US" sz="1944" dirty="0"/>
          </a:p>
        </p:txBody>
      </p:sp>
      <p:sp>
        <p:nvSpPr>
          <p:cNvPr id="8" name="Text 6"/>
          <p:cNvSpPr/>
          <p:nvPr/>
        </p:nvSpPr>
        <p:spPr>
          <a:xfrm>
            <a:off x="1258967" y="4019193"/>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B4150"/>
                </a:solidFill>
                <a:latin typeface="Source Sans Pro" pitchFamily="34" charset="0"/>
                <a:ea typeface="Source Sans Pro" pitchFamily="34" charset="-122"/>
                <a:cs typeface="Source Sans Pro" pitchFamily="34" charset="-120"/>
              </a:rPr>
              <a:t>Order Date</a:t>
            </a:r>
            <a:r>
              <a:rPr lang="en-US" sz="1944" dirty="0">
                <a:solidFill>
                  <a:srgbClr val="2B4150"/>
                </a:solidFill>
                <a:latin typeface="Source Sans Pro" pitchFamily="34" charset="0"/>
                <a:ea typeface="Source Sans Pro" pitchFamily="34" charset="-122"/>
                <a:cs typeface="Source Sans Pro" pitchFamily="34" charset="-120"/>
              </a:rPr>
              <a:t>: 9,800 entries, 1,230 unique </a:t>
            </a:r>
            <a:endParaRPr lang="en-US" sz="1944" dirty="0"/>
          </a:p>
        </p:txBody>
      </p:sp>
      <p:sp>
        <p:nvSpPr>
          <p:cNvPr id="9" name="Text 7"/>
          <p:cNvSpPr/>
          <p:nvPr/>
        </p:nvSpPr>
        <p:spPr>
          <a:xfrm>
            <a:off x="1258967" y="4500563"/>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B4150"/>
                </a:solidFill>
                <a:latin typeface="Source Sans Pro" pitchFamily="34" charset="0"/>
                <a:ea typeface="Source Sans Pro" pitchFamily="34" charset="-122"/>
                <a:cs typeface="Source Sans Pro" pitchFamily="34" charset="-120"/>
              </a:rPr>
              <a:t>Ship Date</a:t>
            </a:r>
            <a:r>
              <a:rPr lang="en-US" sz="1944" dirty="0">
                <a:solidFill>
                  <a:srgbClr val="2B4150"/>
                </a:solidFill>
                <a:latin typeface="Source Sans Pro" pitchFamily="34" charset="0"/>
                <a:ea typeface="Source Sans Pro" pitchFamily="34" charset="-122"/>
                <a:cs typeface="Source Sans Pro" pitchFamily="34" charset="-120"/>
              </a:rPr>
              <a:t>: 9,800 entries, 1,326 unique</a:t>
            </a:r>
            <a:endParaRPr lang="en-US" sz="1944" dirty="0"/>
          </a:p>
        </p:txBody>
      </p:sp>
      <p:sp>
        <p:nvSpPr>
          <p:cNvPr id="10" name="Text 8"/>
          <p:cNvSpPr/>
          <p:nvPr/>
        </p:nvSpPr>
        <p:spPr>
          <a:xfrm>
            <a:off x="1258967" y="4981932"/>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B4150"/>
                </a:solidFill>
                <a:latin typeface="Source Sans Pro" pitchFamily="34" charset="0"/>
                <a:ea typeface="Source Sans Pro" pitchFamily="34" charset="-122"/>
                <a:cs typeface="Source Sans Pro" pitchFamily="34" charset="-120"/>
              </a:rPr>
              <a:t>Ship Mode</a:t>
            </a:r>
            <a:r>
              <a:rPr lang="en-US" sz="1944" dirty="0">
                <a:solidFill>
                  <a:srgbClr val="2B4150"/>
                </a:solidFill>
                <a:latin typeface="Source Sans Pro" pitchFamily="34" charset="0"/>
                <a:ea typeface="Source Sans Pro" pitchFamily="34" charset="-122"/>
                <a:cs typeface="Source Sans Pro" pitchFamily="34" charset="-120"/>
              </a:rPr>
              <a:t>: 9,800 entries, 4 unique (most common: Standard Class)</a:t>
            </a:r>
            <a:endParaRPr lang="en-US" sz="1944" dirty="0"/>
          </a:p>
        </p:txBody>
      </p:sp>
      <p:sp>
        <p:nvSpPr>
          <p:cNvPr id="11" name="Text 9"/>
          <p:cNvSpPr/>
          <p:nvPr/>
        </p:nvSpPr>
        <p:spPr>
          <a:xfrm>
            <a:off x="1258967" y="5463302"/>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B4150"/>
                </a:solidFill>
                <a:latin typeface="Source Sans Pro" pitchFamily="34" charset="0"/>
                <a:ea typeface="Source Sans Pro" pitchFamily="34" charset="-122"/>
                <a:cs typeface="Source Sans Pro" pitchFamily="34" charset="-120"/>
              </a:rPr>
              <a:t>Customer ID</a:t>
            </a:r>
            <a:r>
              <a:rPr lang="en-US" sz="1944" dirty="0">
                <a:solidFill>
                  <a:srgbClr val="2B4150"/>
                </a:solidFill>
                <a:latin typeface="Source Sans Pro" pitchFamily="34" charset="0"/>
                <a:ea typeface="Source Sans Pro" pitchFamily="34" charset="-122"/>
                <a:cs typeface="Source Sans Pro" pitchFamily="34" charset="-120"/>
              </a:rPr>
              <a:t>: 9,800 entries, 493 unique</a:t>
            </a:r>
            <a:endParaRPr lang="en-US" sz="1944" dirty="0"/>
          </a:p>
        </p:txBody>
      </p:sp>
      <p:sp>
        <p:nvSpPr>
          <p:cNvPr id="12" name="Text 10"/>
          <p:cNvSpPr/>
          <p:nvPr/>
        </p:nvSpPr>
        <p:spPr>
          <a:xfrm>
            <a:off x="1258967" y="5944672"/>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B4150"/>
                </a:solidFill>
                <a:latin typeface="Source Sans Pro" pitchFamily="34" charset="0"/>
                <a:ea typeface="Source Sans Pro" pitchFamily="34" charset="-122"/>
                <a:cs typeface="Source Sans Pro" pitchFamily="34" charset="-120"/>
              </a:rPr>
              <a:t>Customer Name</a:t>
            </a:r>
            <a:r>
              <a:rPr lang="en-US" sz="1944" dirty="0">
                <a:solidFill>
                  <a:srgbClr val="2B4150"/>
                </a:solidFill>
                <a:latin typeface="Source Sans Pro" pitchFamily="34" charset="0"/>
                <a:ea typeface="Source Sans Pro" pitchFamily="34" charset="-122"/>
                <a:cs typeface="Source Sans Pro" pitchFamily="34" charset="-120"/>
              </a:rPr>
              <a:t>: 9,800 entries, 793 unique (most common: William Brown)</a:t>
            </a:r>
            <a:endParaRPr lang="en-US" sz="1944" dirty="0"/>
          </a:p>
        </p:txBody>
      </p:sp>
      <p:sp>
        <p:nvSpPr>
          <p:cNvPr id="13" name="Text 11"/>
          <p:cNvSpPr/>
          <p:nvPr/>
        </p:nvSpPr>
        <p:spPr>
          <a:xfrm>
            <a:off x="1258967" y="6426041"/>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B4150"/>
                </a:solidFill>
                <a:latin typeface="Source Sans Pro" pitchFamily="34" charset="0"/>
                <a:ea typeface="Source Sans Pro" pitchFamily="34" charset="-122"/>
                <a:cs typeface="Source Sans Pro" pitchFamily="34" charset="-120"/>
              </a:rPr>
              <a:t>Segment</a:t>
            </a:r>
            <a:r>
              <a:rPr lang="en-US" sz="1944" dirty="0">
                <a:solidFill>
                  <a:srgbClr val="2B4150"/>
                </a:solidFill>
                <a:latin typeface="Source Sans Pro" pitchFamily="34" charset="0"/>
                <a:ea typeface="Source Sans Pro" pitchFamily="34" charset="-122"/>
                <a:cs typeface="Source Sans Pro" pitchFamily="34" charset="-120"/>
              </a:rPr>
              <a:t>: 9,800 entries, 3 unique (most common: Consumer)</a:t>
            </a:r>
            <a:endParaRPr lang="en-US" sz="1944" dirty="0"/>
          </a:p>
        </p:txBody>
      </p:sp>
      <p:sp>
        <p:nvSpPr>
          <p:cNvPr id="14" name="Text 12"/>
          <p:cNvSpPr/>
          <p:nvPr/>
        </p:nvSpPr>
        <p:spPr>
          <a:xfrm>
            <a:off x="1258967" y="6907411"/>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B4150"/>
                </a:solidFill>
                <a:latin typeface="Source Sans Pro" pitchFamily="34" charset="0"/>
                <a:ea typeface="Source Sans Pro" pitchFamily="34" charset="-122"/>
                <a:cs typeface="Source Sans Pro" pitchFamily="34" charset="-120"/>
              </a:rPr>
              <a:t>Country</a:t>
            </a:r>
            <a:r>
              <a:rPr lang="en-US" sz="1944" dirty="0">
                <a:solidFill>
                  <a:srgbClr val="2B4150"/>
                </a:solidFill>
                <a:latin typeface="Source Sans Pro" pitchFamily="34" charset="0"/>
                <a:ea typeface="Source Sans Pro" pitchFamily="34" charset="-122"/>
                <a:cs typeface="Source Sans Pro" pitchFamily="34" charset="-120"/>
              </a:rPr>
              <a:t>: 9,800 entries, 1 unique (United States)</a:t>
            </a:r>
            <a:endParaRPr lang="en-US" sz="1944"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dirty="0"/>
          </a:p>
        </p:txBody>
      </p:sp>
      <p:sp>
        <p:nvSpPr>
          <p:cNvPr id="4" name="Text 2"/>
          <p:cNvSpPr/>
          <p:nvPr/>
        </p:nvSpPr>
        <p:spPr>
          <a:xfrm>
            <a:off x="864037" y="1430179"/>
            <a:ext cx="12902327" cy="493752"/>
          </a:xfrm>
          <a:prstGeom prst="rect">
            <a:avLst/>
          </a:prstGeom>
          <a:noFill/>
          <a:ln/>
        </p:spPr>
        <p:txBody>
          <a:bodyPr wrap="none" rtlCol="0" anchor="t"/>
          <a:lstStyle/>
          <a:p>
            <a:pPr marL="0" indent="0">
              <a:lnSpc>
                <a:spcPts val="3888"/>
              </a:lnSpc>
              <a:buNone/>
            </a:pPr>
            <a:r>
              <a:rPr lang="en-US" sz="2430" b="1" dirty="0">
                <a:solidFill>
                  <a:srgbClr val="2B4150"/>
                </a:solidFill>
                <a:latin typeface="Source Sans Pro" pitchFamily="34" charset="0"/>
                <a:ea typeface="Source Sans Pro" pitchFamily="34" charset="-122"/>
                <a:cs typeface="Source Sans Pro" pitchFamily="34" charset="-120"/>
              </a:rPr>
              <a:t>Geographic Data</a:t>
            </a:r>
            <a:endParaRPr lang="en-US" sz="2430" dirty="0"/>
          </a:p>
        </p:txBody>
      </p:sp>
      <p:sp>
        <p:nvSpPr>
          <p:cNvPr id="5" name="Text 3"/>
          <p:cNvSpPr/>
          <p:nvPr/>
        </p:nvSpPr>
        <p:spPr>
          <a:xfrm>
            <a:off x="864037" y="2201585"/>
            <a:ext cx="12902327"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Location Details:</a:t>
            </a:r>
            <a:endParaRPr lang="en-US" sz="1944" dirty="0"/>
          </a:p>
        </p:txBody>
      </p:sp>
      <p:sp>
        <p:nvSpPr>
          <p:cNvPr id="6" name="Text 4"/>
          <p:cNvSpPr/>
          <p:nvPr/>
        </p:nvSpPr>
        <p:spPr>
          <a:xfrm>
            <a:off x="1258967" y="2874288"/>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B4150"/>
                </a:solidFill>
                <a:latin typeface="Source Sans Pro" pitchFamily="34" charset="0"/>
                <a:ea typeface="Source Sans Pro" pitchFamily="34" charset="-122"/>
                <a:cs typeface="Source Sans Pro" pitchFamily="34" charset="-120"/>
              </a:rPr>
              <a:t>City</a:t>
            </a:r>
            <a:r>
              <a:rPr lang="en-US" sz="1944" dirty="0">
                <a:solidFill>
                  <a:srgbClr val="2B4150"/>
                </a:solidFill>
                <a:latin typeface="Source Sans Pro" pitchFamily="34" charset="0"/>
                <a:ea typeface="Source Sans Pro" pitchFamily="34" charset="-122"/>
                <a:cs typeface="Source Sans Pro" pitchFamily="34" charset="-120"/>
              </a:rPr>
              <a:t>: 9,800 entries, 529 unique (most common: New York City)</a:t>
            </a:r>
            <a:endParaRPr lang="en-US" sz="1944" dirty="0"/>
          </a:p>
        </p:txBody>
      </p:sp>
      <p:sp>
        <p:nvSpPr>
          <p:cNvPr id="7" name="Text 5"/>
          <p:cNvSpPr/>
          <p:nvPr/>
        </p:nvSpPr>
        <p:spPr>
          <a:xfrm>
            <a:off x="1258967" y="3355658"/>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B4150"/>
                </a:solidFill>
                <a:latin typeface="Source Sans Pro" pitchFamily="34" charset="0"/>
                <a:ea typeface="Source Sans Pro" pitchFamily="34" charset="-122"/>
                <a:cs typeface="Source Sans Pro" pitchFamily="34" charset="-120"/>
              </a:rPr>
              <a:t>State</a:t>
            </a:r>
            <a:r>
              <a:rPr lang="en-US" sz="1944" dirty="0">
                <a:solidFill>
                  <a:srgbClr val="2B4150"/>
                </a:solidFill>
                <a:latin typeface="Source Sans Pro" pitchFamily="34" charset="0"/>
                <a:ea typeface="Source Sans Pro" pitchFamily="34" charset="-122"/>
                <a:cs typeface="Source Sans Pro" pitchFamily="34" charset="-120"/>
              </a:rPr>
              <a:t>: 9,800 entries, 49 unique (most common: California)</a:t>
            </a:r>
            <a:endParaRPr lang="en-US" sz="1944" dirty="0"/>
          </a:p>
        </p:txBody>
      </p:sp>
      <p:sp>
        <p:nvSpPr>
          <p:cNvPr id="8" name="Text 6"/>
          <p:cNvSpPr/>
          <p:nvPr/>
        </p:nvSpPr>
        <p:spPr>
          <a:xfrm>
            <a:off x="1258967" y="3837027"/>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B4150"/>
                </a:solidFill>
                <a:latin typeface="Source Sans Pro" pitchFamily="34" charset="0"/>
                <a:ea typeface="Source Sans Pro" pitchFamily="34" charset="-122"/>
                <a:cs typeface="Source Sans Pro" pitchFamily="34" charset="-120"/>
              </a:rPr>
              <a:t>Region</a:t>
            </a:r>
            <a:r>
              <a:rPr lang="en-US" sz="1944" dirty="0">
                <a:solidFill>
                  <a:srgbClr val="2B4150"/>
                </a:solidFill>
                <a:latin typeface="Source Sans Pro" pitchFamily="34" charset="0"/>
                <a:ea typeface="Source Sans Pro" pitchFamily="34" charset="-122"/>
                <a:cs typeface="Source Sans Pro" pitchFamily="34" charset="-120"/>
              </a:rPr>
              <a:t>: 9,800 entries, 4 unique (most common: West)</a:t>
            </a:r>
            <a:endParaRPr lang="en-US" sz="1944" dirty="0"/>
          </a:p>
        </p:txBody>
      </p:sp>
      <p:sp>
        <p:nvSpPr>
          <p:cNvPr id="9" name="Text 7"/>
          <p:cNvSpPr/>
          <p:nvPr/>
        </p:nvSpPr>
        <p:spPr>
          <a:xfrm>
            <a:off x="864037" y="4509730"/>
            <a:ext cx="12902327"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Product Details:</a:t>
            </a:r>
            <a:endParaRPr lang="en-US" sz="1944" dirty="0"/>
          </a:p>
        </p:txBody>
      </p:sp>
      <p:sp>
        <p:nvSpPr>
          <p:cNvPr id="10" name="Text 8"/>
          <p:cNvSpPr/>
          <p:nvPr/>
        </p:nvSpPr>
        <p:spPr>
          <a:xfrm>
            <a:off x="1258967" y="5182433"/>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B4150"/>
                </a:solidFill>
                <a:latin typeface="Source Sans Pro" pitchFamily="34" charset="0"/>
                <a:ea typeface="Source Sans Pro" pitchFamily="34" charset="-122"/>
                <a:cs typeface="Source Sans Pro" pitchFamily="34" charset="-120"/>
              </a:rPr>
              <a:t>Product ID</a:t>
            </a:r>
            <a:r>
              <a:rPr lang="en-US" sz="1944" dirty="0">
                <a:solidFill>
                  <a:srgbClr val="2B4150"/>
                </a:solidFill>
                <a:latin typeface="Source Sans Pro" pitchFamily="34" charset="0"/>
                <a:ea typeface="Source Sans Pro" pitchFamily="34" charset="-122"/>
                <a:cs typeface="Source Sans Pro" pitchFamily="34" charset="-120"/>
              </a:rPr>
              <a:t>: 9,800 entries, 1,861 unique</a:t>
            </a:r>
            <a:endParaRPr lang="en-US" sz="1944" dirty="0"/>
          </a:p>
        </p:txBody>
      </p:sp>
      <p:sp>
        <p:nvSpPr>
          <p:cNvPr id="11" name="Text 9"/>
          <p:cNvSpPr/>
          <p:nvPr/>
        </p:nvSpPr>
        <p:spPr>
          <a:xfrm>
            <a:off x="1258967" y="5663803"/>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B4150"/>
                </a:solidFill>
                <a:latin typeface="Source Sans Pro" pitchFamily="34" charset="0"/>
                <a:ea typeface="Source Sans Pro" pitchFamily="34" charset="-122"/>
                <a:cs typeface="Source Sans Pro" pitchFamily="34" charset="-120"/>
              </a:rPr>
              <a:t>Category</a:t>
            </a:r>
            <a:r>
              <a:rPr lang="en-US" sz="1944" dirty="0">
                <a:solidFill>
                  <a:srgbClr val="2B4150"/>
                </a:solidFill>
                <a:latin typeface="Source Sans Pro" pitchFamily="34" charset="0"/>
                <a:ea typeface="Source Sans Pro" pitchFamily="34" charset="-122"/>
                <a:cs typeface="Source Sans Pro" pitchFamily="34" charset="-120"/>
              </a:rPr>
              <a:t>: 9,800 entries, 3 unique (most common: Office Supplies)</a:t>
            </a:r>
            <a:endParaRPr lang="en-US" sz="1944" dirty="0"/>
          </a:p>
        </p:txBody>
      </p:sp>
      <p:sp>
        <p:nvSpPr>
          <p:cNvPr id="12" name="Text 10"/>
          <p:cNvSpPr/>
          <p:nvPr/>
        </p:nvSpPr>
        <p:spPr>
          <a:xfrm>
            <a:off x="1258967" y="6145173"/>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B4150"/>
                </a:solidFill>
                <a:latin typeface="Source Sans Pro" pitchFamily="34" charset="0"/>
                <a:ea typeface="Source Sans Pro" pitchFamily="34" charset="-122"/>
                <a:cs typeface="Source Sans Pro" pitchFamily="34" charset="-120"/>
              </a:rPr>
              <a:t>Sub-Category</a:t>
            </a:r>
            <a:r>
              <a:rPr lang="en-US" sz="1944" dirty="0">
                <a:solidFill>
                  <a:srgbClr val="2B4150"/>
                </a:solidFill>
                <a:latin typeface="Source Sans Pro" pitchFamily="34" charset="0"/>
                <a:ea typeface="Source Sans Pro" pitchFamily="34" charset="-122"/>
                <a:cs typeface="Source Sans Pro" pitchFamily="34" charset="-120"/>
              </a:rPr>
              <a:t>: 9,800 entries, 17 unique (most common: Binders)</a:t>
            </a:r>
            <a:endParaRPr lang="en-US" sz="1944" dirty="0"/>
          </a:p>
        </p:txBody>
      </p:sp>
      <p:sp>
        <p:nvSpPr>
          <p:cNvPr id="13" name="Text 11"/>
          <p:cNvSpPr/>
          <p:nvPr/>
        </p:nvSpPr>
        <p:spPr>
          <a:xfrm>
            <a:off x="1258967" y="6626543"/>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B4150"/>
                </a:solidFill>
                <a:latin typeface="Source Sans Pro" pitchFamily="34" charset="0"/>
                <a:ea typeface="Source Sans Pro" pitchFamily="34" charset="-122"/>
                <a:cs typeface="Source Sans Pro" pitchFamily="34" charset="-120"/>
              </a:rPr>
              <a:t>Product Name</a:t>
            </a:r>
            <a:r>
              <a:rPr lang="en-US" sz="1944" dirty="0">
                <a:solidFill>
                  <a:srgbClr val="2B4150"/>
                </a:solidFill>
                <a:latin typeface="Source Sans Pro" pitchFamily="34" charset="0"/>
                <a:ea typeface="Source Sans Pro" pitchFamily="34" charset="-122"/>
                <a:cs typeface="Source Sans Pro" pitchFamily="34" charset="-120"/>
              </a:rPr>
              <a:t>: 9,800 entries, 1,849 unique (most common: Staple envelope)</a:t>
            </a:r>
            <a:endParaRPr lang="en-US" sz="1944"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dirty="0"/>
          </a:p>
        </p:txBody>
      </p:sp>
      <p:sp>
        <p:nvSpPr>
          <p:cNvPr id="4" name="Text 2"/>
          <p:cNvSpPr/>
          <p:nvPr/>
        </p:nvSpPr>
        <p:spPr>
          <a:xfrm>
            <a:off x="864037" y="998101"/>
            <a:ext cx="12902327" cy="493752"/>
          </a:xfrm>
          <a:prstGeom prst="rect">
            <a:avLst/>
          </a:prstGeom>
          <a:noFill/>
          <a:ln/>
        </p:spPr>
        <p:txBody>
          <a:bodyPr wrap="none" rtlCol="0" anchor="t"/>
          <a:lstStyle/>
          <a:p>
            <a:pPr marL="0" indent="0">
              <a:lnSpc>
                <a:spcPts val="3888"/>
              </a:lnSpc>
              <a:buNone/>
            </a:pPr>
            <a:r>
              <a:rPr lang="en-US" sz="2430" b="1" dirty="0">
                <a:solidFill>
                  <a:srgbClr val="2B4150"/>
                </a:solidFill>
                <a:latin typeface="Source Sans Pro" pitchFamily="34" charset="0"/>
                <a:ea typeface="Source Sans Pro" pitchFamily="34" charset="-122"/>
                <a:cs typeface="Source Sans Pro" pitchFamily="34" charset="-120"/>
              </a:rPr>
              <a:t>Numerical Data</a:t>
            </a:r>
            <a:endParaRPr lang="en-US" sz="2430" dirty="0"/>
          </a:p>
        </p:txBody>
      </p:sp>
      <p:sp>
        <p:nvSpPr>
          <p:cNvPr id="5" name="Text 3"/>
          <p:cNvSpPr/>
          <p:nvPr/>
        </p:nvSpPr>
        <p:spPr>
          <a:xfrm>
            <a:off x="864037" y="1769507"/>
            <a:ext cx="12902327"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Sales Data:</a:t>
            </a:r>
            <a:endParaRPr lang="en-US" sz="1944" dirty="0"/>
          </a:p>
        </p:txBody>
      </p:sp>
      <p:sp>
        <p:nvSpPr>
          <p:cNvPr id="6" name="Text 4"/>
          <p:cNvSpPr/>
          <p:nvPr/>
        </p:nvSpPr>
        <p:spPr>
          <a:xfrm>
            <a:off x="1258967" y="2442210"/>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B4150"/>
                </a:solidFill>
                <a:latin typeface="Source Sans Pro" pitchFamily="34" charset="0"/>
                <a:ea typeface="Source Sans Pro" pitchFamily="34" charset="-122"/>
                <a:cs typeface="Source Sans Pro" pitchFamily="34" charset="-120"/>
              </a:rPr>
              <a:t>Row ID</a:t>
            </a:r>
            <a:r>
              <a:rPr lang="en-US" sz="1944" dirty="0">
                <a:solidFill>
                  <a:srgbClr val="2B4150"/>
                </a:solidFill>
                <a:latin typeface="Source Sans Pro" pitchFamily="34" charset="0"/>
                <a:ea typeface="Source Sans Pro" pitchFamily="34" charset="-122"/>
                <a:cs typeface="Source Sans Pro" pitchFamily="34" charset="-120"/>
              </a:rPr>
              <a:t>: 9,800 entries</a:t>
            </a:r>
            <a:endParaRPr lang="en-US" sz="1944" dirty="0"/>
          </a:p>
        </p:txBody>
      </p:sp>
      <p:sp>
        <p:nvSpPr>
          <p:cNvPr id="7" name="Text 5"/>
          <p:cNvSpPr/>
          <p:nvPr/>
        </p:nvSpPr>
        <p:spPr>
          <a:xfrm>
            <a:off x="1258967" y="2923580"/>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B4150"/>
                </a:solidFill>
                <a:latin typeface="Source Sans Pro" pitchFamily="34" charset="0"/>
                <a:ea typeface="Source Sans Pro" pitchFamily="34" charset="-122"/>
                <a:cs typeface="Source Sans Pro" pitchFamily="34" charset="-120"/>
              </a:rPr>
              <a:t>Postal Code</a:t>
            </a:r>
            <a:r>
              <a:rPr lang="en-US" sz="1944" dirty="0">
                <a:solidFill>
                  <a:srgbClr val="2B4150"/>
                </a:solidFill>
                <a:latin typeface="Source Sans Pro" pitchFamily="34" charset="0"/>
                <a:ea typeface="Source Sans Pro" pitchFamily="34" charset="-122"/>
                <a:cs typeface="Source Sans Pro" pitchFamily="34" charset="-120"/>
              </a:rPr>
              <a:t>: 9,789 entries</a:t>
            </a:r>
            <a:endParaRPr lang="en-US" sz="1944" dirty="0"/>
          </a:p>
        </p:txBody>
      </p:sp>
      <p:sp>
        <p:nvSpPr>
          <p:cNvPr id="8" name="Text 6"/>
          <p:cNvSpPr/>
          <p:nvPr/>
        </p:nvSpPr>
        <p:spPr>
          <a:xfrm>
            <a:off x="1258967" y="3404949"/>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B4150"/>
                </a:solidFill>
                <a:latin typeface="Source Sans Pro" pitchFamily="34" charset="0"/>
                <a:ea typeface="Source Sans Pro" pitchFamily="34" charset="-122"/>
                <a:cs typeface="Source Sans Pro" pitchFamily="34" charset="-120"/>
              </a:rPr>
              <a:t>Sales</a:t>
            </a:r>
            <a:r>
              <a:rPr lang="en-US" sz="1944" dirty="0">
                <a:solidFill>
                  <a:srgbClr val="2B4150"/>
                </a:solidFill>
                <a:latin typeface="Source Sans Pro" pitchFamily="34" charset="0"/>
                <a:ea typeface="Source Sans Pro" pitchFamily="34" charset="-122"/>
                <a:cs typeface="Source Sans Pro" pitchFamily="34" charset="-120"/>
              </a:rPr>
              <a:t>: 9,800 entries</a:t>
            </a:r>
            <a:endParaRPr lang="en-US" sz="1944" dirty="0"/>
          </a:p>
        </p:txBody>
      </p:sp>
      <p:sp>
        <p:nvSpPr>
          <p:cNvPr id="9" name="Text 7"/>
          <p:cNvSpPr/>
          <p:nvPr/>
        </p:nvSpPr>
        <p:spPr>
          <a:xfrm>
            <a:off x="864037" y="4077653"/>
            <a:ext cx="12902327" cy="395049"/>
          </a:xfrm>
          <a:prstGeom prst="rect">
            <a:avLst/>
          </a:prstGeom>
          <a:noFill/>
          <a:ln/>
        </p:spPr>
        <p:txBody>
          <a:bodyPr wrap="none" rtlCol="0" anchor="t"/>
          <a:lstStyle/>
          <a:p>
            <a:pPr marL="0" indent="0">
              <a:lnSpc>
                <a:spcPts val="3110"/>
              </a:lnSpc>
              <a:buNone/>
            </a:pPr>
            <a:endParaRPr lang="en-US" sz="1944" b="1" dirty="0">
              <a:solidFill>
                <a:srgbClr val="2B4150"/>
              </a:solidFill>
              <a:latin typeface="Source Sans Pro" pitchFamily="34" charset="0"/>
              <a:ea typeface="Source Sans Pro" pitchFamily="34" charset="-122"/>
              <a:cs typeface="Source Sans Pro" pitchFamily="34" charset="-120"/>
            </a:endParaRPr>
          </a:p>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Statistics:</a:t>
            </a:r>
            <a:endParaRPr lang="en-US" sz="1944" dirty="0"/>
          </a:p>
        </p:txBody>
      </p:sp>
      <p:sp>
        <p:nvSpPr>
          <p:cNvPr id="10" name="Text 8"/>
          <p:cNvSpPr/>
          <p:nvPr/>
        </p:nvSpPr>
        <p:spPr>
          <a:xfrm>
            <a:off x="1258967" y="4750356"/>
            <a:ext cx="12507397" cy="395049"/>
          </a:xfrm>
          <a:prstGeom prst="rect">
            <a:avLst/>
          </a:prstGeom>
          <a:noFill/>
          <a:ln/>
        </p:spPr>
        <p:txBody>
          <a:bodyPr wrap="none" rtlCol="0" anchor="t"/>
          <a:lstStyle/>
          <a:p>
            <a:pPr algn="l">
              <a:lnSpc>
                <a:spcPts val="3110"/>
              </a:lnSpc>
              <a:buSzPct val="100000"/>
            </a:pPr>
            <a:endParaRPr lang="en-US" sz="1944" b="1" dirty="0">
              <a:solidFill>
                <a:srgbClr val="2B4150"/>
              </a:solidFill>
              <a:latin typeface="Source Sans Pro" pitchFamily="34" charset="0"/>
              <a:ea typeface="Source Sans Pro" pitchFamily="34" charset="-122"/>
              <a:cs typeface="Source Sans Pro" pitchFamily="34" charset="-120"/>
            </a:endParaRPr>
          </a:p>
          <a:p>
            <a:pPr marL="342900" indent="-342900" algn="l">
              <a:lnSpc>
                <a:spcPts val="3110"/>
              </a:lnSpc>
              <a:buSzPct val="100000"/>
              <a:buChar char="•"/>
            </a:pPr>
            <a:r>
              <a:rPr lang="en-US" sz="1944" b="1" dirty="0">
                <a:solidFill>
                  <a:srgbClr val="2B4150"/>
                </a:solidFill>
                <a:latin typeface="Source Sans Pro" pitchFamily="34" charset="0"/>
                <a:ea typeface="Source Sans Pro" pitchFamily="34" charset="-122"/>
                <a:cs typeface="Source Sans Pro" pitchFamily="34" charset="-120"/>
              </a:rPr>
              <a:t>Sales</a:t>
            </a:r>
            <a:r>
              <a:rPr lang="en-US" sz="1944" dirty="0">
                <a:solidFill>
                  <a:srgbClr val="2B4150"/>
                </a:solidFill>
                <a:latin typeface="Source Sans Pro" pitchFamily="34" charset="0"/>
                <a:ea typeface="Source Sans Pro" pitchFamily="34" charset="-122"/>
                <a:cs typeface="Source Sans Pro" pitchFamily="34" charset="-120"/>
              </a:rPr>
              <a:t>:</a:t>
            </a:r>
            <a:br>
              <a:rPr lang="en-US" sz="1944" dirty="0">
                <a:solidFill>
                  <a:srgbClr val="2B4150"/>
                </a:solidFill>
                <a:latin typeface="Source Sans Pro" pitchFamily="34" charset="0"/>
                <a:ea typeface="Source Sans Pro" pitchFamily="34" charset="-122"/>
                <a:cs typeface="Source Sans Pro" pitchFamily="34" charset="-120"/>
              </a:rPr>
            </a:br>
            <a:r>
              <a:rPr lang="en-US" sz="1944" dirty="0">
                <a:solidFill>
                  <a:srgbClr val="2B4150"/>
                </a:solidFill>
                <a:latin typeface="Source Sans Pro" pitchFamily="34" charset="0"/>
                <a:ea typeface="Source Sans Pro" pitchFamily="34" charset="-122"/>
                <a:cs typeface="Source Sans Pro" pitchFamily="34" charset="-120"/>
              </a:rPr>
              <a:t> Mean = 230.77, </a:t>
            </a:r>
            <a:br>
              <a:rPr lang="en-US" sz="1944" dirty="0">
                <a:solidFill>
                  <a:srgbClr val="2B4150"/>
                </a:solidFill>
                <a:latin typeface="Source Sans Pro" pitchFamily="34" charset="0"/>
                <a:ea typeface="Source Sans Pro" pitchFamily="34" charset="-122"/>
                <a:cs typeface="Source Sans Pro" pitchFamily="34" charset="-120"/>
              </a:rPr>
            </a:br>
            <a:r>
              <a:rPr lang="en-US" sz="1944" dirty="0">
                <a:solidFill>
                  <a:srgbClr val="2B4150"/>
                </a:solidFill>
                <a:latin typeface="Source Sans Pro" pitchFamily="34" charset="0"/>
                <a:ea typeface="Source Sans Pro" pitchFamily="34" charset="-122"/>
                <a:cs typeface="Source Sans Pro" pitchFamily="34" charset="-120"/>
              </a:rPr>
              <a:t>Std = 626.65, </a:t>
            </a:r>
            <a:br>
              <a:rPr lang="en-US" sz="1944" dirty="0">
                <a:solidFill>
                  <a:srgbClr val="2B4150"/>
                </a:solidFill>
                <a:latin typeface="Source Sans Pro" pitchFamily="34" charset="0"/>
                <a:ea typeface="Source Sans Pro" pitchFamily="34" charset="-122"/>
                <a:cs typeface="Source Sans Pro" pitchFamily="34" charset="-120"/>
              </a:rPr>
            </a:br>
            <a:r>
              <a:rPr lang="en-US" sz="1944" dirty="0">
                <a:solidFill>
                  <a:srgbClr val="2B4150"/>
                </a:solidFill>
                <a:latin typeface="Source Sans Pro" pitchFamily="34" charset="0"/>
                <a:ea typeface="Source Sans Pro" pitchFamily="34" charset="-122"/>
                <a:cs typeface="Source Sans Pro" pitchFamily="34" charset="-120"/>
              </a:rPr>
              <a:t>Min = 0.44, </a:t>
            </a:r>
            <a:br>
              <a:rPr lang="en-US" sz="1944" dirty="0">
                <a:solidFill>
                  <a:srgbClr val="2B4150"/>
                </a:solidFill>
                <a:latin typeface="Source Sans Pro" pitchFamily="34" charset="0"/>
                <a:ea typeface="Source Sans Pro" pitchFamily="34" charset="-122"/>
                <a:cs typeface="Source Sans Pro" pitchFamily="34" charset="-120"/>
              </a:rPr>
            </a:br>
            <a:r>
              <a:rPr lang="en-US" sz="1944" dirty="0">
                <a:solidFill>
                  <a:srgbClr val="2B4150"/>
                </a:solidFill>
                <a:latin typeface="Source Sans Pro" pitchFamily="34" charset="0"/>
                <a:ea typeface="Source Sans Pro" pitchFamily="34" charset="-122"/>
                <a:cs typeface="Source Sans Pro" pitchFamily="34" charset="-120"/>
              </a:rPr>
              <a:t>Max = 22638.48</a:t>
            </a:r>
            <a:endParaRPr lang="en-US" sz="1944" dirty="0"/>
          </a:p>
        </p:txBody>
      </p:sp>
      <p:sp>
        <p:nvSpPr>
          <p:cNvPr id="11" name="Text 9"/>
          <p:cNvSpPr/>
          <p:nvPr/>
        </p:nvSpPr>
        <p:spPr>
          <a:xfrm>
            <a:off x="864037" y="5423059"/>
            <a:ext cx="12902327" cy="395049"/>
          </a:xfrm>
          <a:prstGeom prst="rect">
            <a:avLst/>
          </a:prstGeom>
          <a:noFill/>
          <a:ln/>
        </p:spPr>
        <p:txBody>
          <a:bodyPr wrap="none" rtlCol="0" anchor="t"/>
          <a:lstStyle/>
          <a:p>
            <a:pPr marL="0" indent="0">
              <a:lnSpc>
                <a:spcPts val="3110"/>
              </a:lnSpc>
              <a:buNone/>
            </a:pPr>
            <a:endParaRPr lang="en-US" sz="1944" dirty="0"/>
          </a:p>
        </p:txBody>
      </p:sp>
      <p:sp>
        <p:nvSpPr>
          <p:cNvPr id="12" name="Text 10"/>
          <p:cNvSpPr/>
          <p:nvPr/>
        </p:nvSpPr>
        <p:spPr>
          <a:xfrm>
            <a:off x="1258967" y="6095762"/>
            <a:ext cx="12507397" cy="395049"/>
          </a:xfrm>
          <a:prstGeom prst="rect">
            <a:avLst/>
          </a:prstGeom>
          <a:noFill/>
          <a:ln/>
        </p:spPr>
        <p:txBody>
          <a:bodyPr wrap="none" rtlCol="0" anchor="t"/>
          <a:lstStyle/>
          <a:p>
            <a:pPr algn="l">
              <a:lnSpc>
                <a:spcPts val="3110"/>
              </a:lnSpc>
              <a:buSzPct val="100000"/>
            </a:pPr>
            <a:endParaRPr lang="en-US" sz="1944" dirty="0"/>
          </a:p>
        </p:txBody>
      </p:sp>
      <p:sp>
        <p:nvSpPr>
          <p:cNvPr id="13" name="Text 11"/>
          <p:cNvSpPr/>
          <p:nvPr/>
        </p:nvSpPr>
        <p:spPr>
          <a:xfrm>
            <a:off x="1258967" y="6577132"/>
            <a:ext cx="12507397" cy="395049"/>
          </a:xfrm>
          <a:prstGeom prst="rect">
            <a:avLst/>
          </a:prstGeom>
          <a:noFill/>
          <a:ln/>
        </p:spPr>
        <p:txBody>
          <a:bodyPr wrap="none" rtlCol="0" anchor="t"/>
          <a:lstStyle/>
          <a:p>
            <a:pPr algn="l">
              <a:lnSpc>
                <a:spcPts val="3110"/>
              </a:lnSpc>
              <a:buSzPct val="100000"/>
            </a:pPr>
            <a:endParaRPr lang="en-US" sz="1944" dirty="0"/>
          </a:p>
        </p:txBody>
      </p:sp>
      <p:sp>
        <p:nvSpPr>
          <p:cNvPr id="14" name="Text 12"/>
          <p:cNvSpPr/>
          <p:nvPr/>
        </p:nvSpPr>
        <p:spPr>
          <a:xfrm>
            <a:off x="1258967" y="7058501"/>
            <a:ext cx="12507397" cy="395049"/>
          </a:xfrm>
          <a:prstGeom prst="rect">
            <a:avLst/>
          </a:prstGeom>
          <a:noFill/>
          <a:ln/>
        </p:spPr>
        <p:txBody>
          <a:bodyPr wrap="none" rtlCol="0" anchor="t"/>
          <a:lstStyle/>
          <a:p>
            <a:pPr algn="l">
              <a:lnSpc>
                <a:spcPts val="3110"/>
              </a:lnSpc>
              <a:buSzPct val="100000"/>
            </a:pPr>
            <a:endParaRPr lang="en-US" sz="1944"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953333"/>
            <a:ext cx="6172200" cy="771525"/>
          </a:xfrm>
          <a:prstGeom prst="rect">
            <a:avLst/>
          </a:prstGeom>
          <a:noFill/>
          <a:ln/>
        </p:spPr>
        <p:txBody>
          <a:bodyPr wrap="none" rtlCol="0" anchor="t"/>
          <a:lstStyle/>
          <a:p>
            <a:pPr marL="0" indent="0">
              <a:lnSpc>
                <a:spcPts val="6075"/>
              </a:lnSpc>
              <a:buNone/>
            </a:pPr>
            <a:r>
              <a:rPr lang="en-US" sz="4860" dirty="0">
                <a:solidFill>
                  <a:srgbClr val="124E73"/>
                </a:solidFill>
                <a:latin typeface="MuseoModerno" pitchFamily="34" charset="0"/>
                <a:ea typeface="MuseoModerno" pitchFamily="34" charset="-122"/>
                <a:cs typeface="MuseoModerno" pitchFamily="34" charset="-120"/>
              </a:rPr>
              <a:t>Data Visualization</a:t>
            </a:r>
            <a:endParaRPr lang="en-US" sz="4860" dirty="0"/>
          </a:p>
        </p:txBody>
      </p:sp>
      <p:sp>
        <p:nvSpPr>
          <p:cNvPr id="6" name="Text 3"/>
          <p:cNvSpPr/>
          <p:nvPr/>
        </p:nvSpPr>
        <p:spPr>
          <a:xfrm>
            <a:off x="6350437" y="2095143"/>
            <a:ext cx="7415927" cy="790099"/>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Data visualization uses visual representations to convey insights and communicate findings effectively.</a:t>
            </a:r>
            <a:endParaRPr lang="en-US" sz="1944" dirty="0"/>
          </a:p>
        </p:txBody>
      </p:sp>
      <p:sp>
        <p:nvSpPr>
          <p:cNvPr id="7" name="Shape 4"/>
          <p:cNvSpPr/>
          <p:nvPr/>
        </p:nvSpPr>
        <p:spPr>
          <a:xfrm>
            <a:off x="6350437" y="3440549"/>
            <a:ext cx="555427" cy="555427"/>
          </a:xfrm>
          <a:prstGeom prst="roundRect">
            <a:avLst>
              <a:gd name="adj" fmla="val 13335"/>
            </a:avLst>
          </a:prstGeom>
          <a:solidFill>
            <a:srgbClr val="F6F0E4"/>
          </a:solidFill>
          <a:ln/>
        </p:spPr>
        <p:txBody>
          <a:bodyPr/>
          <a:lstStyle/>
          <a:p>
            <a:endParaRPr lang="en-US"/>
          </a:p>
        </p:txBody>
      </p:sp>
      <p:sp>
        <p:nvSpPr>
          <p:cNvPr id="8" name="Text 5"/>
          <p:cNvSpPr/>
          <p:nvPr/>
        </p:nvSpPr>
        <p:spPr>
          <a:xfrm>
            <a:off x="6541294" y="3533061"/>
            <a:ext cx="173712" cy="370284"/>
          </a:xfrm>
          <a:prstGeom prst="rect">
            <a:avLst/>
          </a:prstGeom>
          <a:noFill/>
          <a:ln/>
        </p:spPr>
        <p:txBody>
          <a:bodyPr wrap="none" rtlCol="0" anchor="t"/>
          <a:lstStyle/>
          <a:p>
            <a:pPr marL="0" indent="0" algn="ctr">
              <a:lnSpc>
                <a:spcPts val="2916"/>
              </a:lnSpc>
              <a:buNone/>
            </a:pPr>
            <a:r>
              <a:rPr lang="en-US" sz="2916" dirty="0">
                <a:solidFill>
                  <a:srgbClr val="124E73"/>
                </a:solidFill>
                <a:latin typeface="MuseoModerno" pitchFamily="34" charset="0"/>
                <a:ea typeface="MuseoModerno" pitchFamily="34" charset="-122"/>
                <a:cs typeface="MuseoModerno" pitchFamily="34" charset="-120"/>
              </a:rPr>
              <a:t>1</a:t>
            </a:r>
            <a:endParaRPr lang="en-US" sz="2916" dirty="0"/>
          </a:p>
        </p:txBody>
      </p:sp>
      <p:sp>
        <p:nvSpPr>
          <p:cNvPr id="9" name="Text 6"/>
          <p:cNvSpPr/>
          <p:nvPr/>
        </p:nvSpPr>
        <p:spPr>
          <a:xfrm>
            <a:off x="7152680" y="3440549"/>
            <a:ext cx="3086100" cy="385763"/>
          </a:xfrm>
          <a:prstGeom prst="rect">
            <a:avLst/>
          </a:prstGeom>
          <a:noFill/>
          <a:ln/>
        </p:spPr>
        <p:txBody>
          <a:bodyPr wrap="none" rtlCol="0" anchor="t"/>
          <a:lstStyle/>
          <a:p>
            <a:pPr marL="0" indent="0">
              <a:lnSpc>
                <a:spcPts val="3038"/>
              </a:lnSpc>
              <a:buNone/>
            </a:pPr>
            <a:r>
              <a:rPr lang="en-US" sz="2430" dirty="0">
                <a:solidFill>
                  <a:srgbClr val="124E73"/>
                </a:solidFill>
                <a:latin typeface="MuseoModerno" pitchFamily="34" charset="0"/>
                <a:ea typeface="MuseoModerno" pitchFamily="34" charset="-122"/>
                <a:cs typeface="MuseoModerno" pitchFamily="34" charset="-120"/>
              </a:rPr>
              <a:t>Charts and Graphs</a:t>
            </a:r>
            <a:endParaRPr lang="en-US" sz="2430" dirty="0"/>
          </a:p>
        </p:txBody>
      </p:sp>
      <p:sp>
        <p:nvSpPr>
          <p:cNvPr id="10" name="Text 7"/>
          <p:cNvSpPr/>
          <p:nvPr/>
        </p:nvSpPr>
        <p:spPr>
          <a:xfrm>
            <a:off x="7152680" y="3974425"/>
            <a:ext cx="6613684" cy="395049"/>
          </a:xfrm>
          <a:prstGeom prst="rect">
            <a:avLst/>
          </a:prstGeom>
          <a:noFill/>
          <a:ln/>
        </p:spPr>
        <p:txBody>
          <a:bodyPr wrap="non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Represent data relationships visually.</a:t>
            </a:r>
            <a:endParaRPr lang="en-US" sz="1944" dirty="0"/>
          </a:p>
        </p:txBody>
      </p:sp>
      <p:sp>
        <p:nvSpPr>
          <p:cNvPr id="11" name="Shape 8"/>
          <p:cNvSpPr/>
          <p:nvPr/>
        </p:nvSpPr>
        <p:spPr>
          <a:xfrm>
            <a:off x="6350437" y="4893945"/>
            <a:ext cx="555427" cy="555427"/>
          </a:xfrm>
          <a:prstGeom prst="roundRect">
            <a:avLst>
              <a:gd name="adj" fmla="val 13335"/>
            </a:avLst>
          </a:prstGeom>
          <a:solidFill>
            <a:srgbClr val="F6F0E4"/>
          </a:solidFill>
          <a:ln/>
        </p:spPr>
        <p:txBody>
          <a:bodyPr/>
          <a:lstStyle/>
          <a:p>
            <a:endParaRPr lang="en-US"/>
          </a:p>
        </p:txBody>
      </p:sp>
      <p:sp>
        <p:nvSpPr>
          <p:cNvPr id="12" name="Text 9"/>
          <p:cNvSpPr/>
          <p:nvPr/>
        </p:nvSpPr>
        <p:spPr>
          <a:xfrm>
            <a:off x="6525101" y="4986457"/>
            <a:ext cx="205978" cy="370284"/>
          </a:xfrm>
          <a:prstGeom prst="rect">
            <a:avLst/>
          </a:prstGeom>
          <a:noFill/>
          <a:ln/>
        </p:spPr>
        <p:txBody>
          <a:bodyPr wrap="none" rtlCol="0" anchor="t"/>
          <a:lstStyle/>
          <a:p>
            <a:pPr marL="0" indent="0" algn="ctr">
              <a:lnSpc>
                <a:spcPts val="2916"/>
              </a:lnSpc>
              <a:buNone/>
            </a:pPr>
            <a:r>
              <a:rPr lang="en-US" sz="2916" dirty="0">
                <a:solidFill>
                  <a:srgbClr val="124E73"/>
                </a:solidFill>
                <a:latin typeface="MuseoModerno" pitchFamily="34" charset="0"/>
                <a:ea typeface="MuseoModerno" pitchFamily="34" charset="-122"/>
                <a:cs typeface="MuseoModerno" pitchFamily="34" charset="-120"/>
              </a:rPr>
              <a:t>2</a:t>
            </a:r>
            <a:endParaRPr lang="en-US" sz="2916" dirty="0"/>
          </a:p>
        </p:txBody>
      </p:sp>
      <p:sp>
        <p:nvSpPr>
          <p:cNvPr id="13" name="Text 10"/>
          <p:cNvSpPr/>
          <p:nvPr/>
        </p:nvSpPr>
        <p:spPr>
          <a:xfrm>
            <a:off x="7152680" y="4893945"/>
            <a:ext cx="3528060" cy="385763"/>
          </a:xfrm>
          <a:prstGeom prst="rect">
            <a:avLst/>
          </a:prstGeom>
          <a:noFill/>
          <a:ln/>
        </p:spPr>
        <p:txBody>
          <a:bodyPr wrap="none" rtlCol="0" anchor="t"/>
          <a:lstStyle/>
          <a:p>
            <a:pPr marL="0" indent="0">
              <a:lnSpc>
                <a:spcPts val="3038"/>
              </a:lnSpc>
              <a:buNone/>
            </a:pPr>
            <a:r>
              <a:rPr lang="en-US" sz="2430" dirty="0">
                <a:solidFill>
                  <a:srgbClr val="124E73"/>
                </a:solidFill>
                <a:latin typeface="MuseoModerno" pitchFamily="34" charset="0"/>
                <a:ea typeface="MuseoModerno" pitchFamily="34" charset="-122"/>
                <a:cs typeface="MuseoModerno" pitchFamily="34" charset="-120"/>
              </a:rPr>
              <a:t>Analysis and problems </a:t>
            </a:r>
            <a:endParaRPr lang="en-US" sz="2430" dirty="0"/>
          </a:p>
        </p:txBody>
      </p:sp>
      <p:sp>
        <p:nvSpPr>
          <p:cNvPr id="14" name="Text 11"/>
          <p:cNvSpPr/>
          <p:nvPr/>
        </p:nvSpPr>
        <p:spPr>
          <a:xfrm>
            <a:off x="7152680" y="5427821"/>
            <a:ext cx="6613684" cy="395049"/>
          </a:xfrm>
          <a:prstGeom prst="rect">
            <a:avLst/>
          </a:prstGeom>
          <a:noFill/>
          <a:ln/>
        </p:spPr>
        <p:txBody>
          <a:bodyPr wrap="non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Visualize spatial data and trends , problems .</a:t>
            </a:r>
            <a:endParaRPr lang="en-US" sz="1944" dirty="0"/>
          </a:p>
        </p:txBody>
      </p:sp>
      <p:sp>
        <p:nvSpPr>
          <p:cNvPr id="15" name="Shape 12"/>
          <p:cNvSpPr/>
          <p:nvPr/>
        </p:nvSpPr>
        <p:spPr>
          <a:xfrm>
            <a:off x="6350437" y="6347341"/>
            <a:ext cx="555427" cy="555427"/>
          </a:xfrm>
          <a:prstGeom prst="roundRect">
            <a:avLst>
              <a:gd name="adj" fmla="val 13335"/>
            </a:avLst>
          </a:prstGeom>
          <a:solidFill>
            <a:srgbClr val="F6F0E4"/>
          </a:solidFill>
          <a:ln/>
        </p:spPr>
        <p:txBody>
          <a:bodyPr/>
          <a:lstStyle/>
          <a:p>
            <a:endParaRPr lang="en-US"/>
          </a:p>
        </p:txBody>
      </p:sp>
      <p:sp>
        <p:nvSpPr>
          <p:cNvPr id="16" name="Text 13"/>
          <p:cNvSpPr/>
          <p:nvPr/>
        </p:nvSpPr>
        <p:spPr>
          <a:xfrm>
            <a:off x="6524030" y="6439852"/>
            <a:ext cx="208121" cy="370284"/>
          </a:xfrm>
          <a:prstGeom prst="rect">
            <a:avLst/>
          </a:prstGeom>
          <a:noFill/>
          <a:ln/>
        </p:spPr>
        <p:txBody>
          <a:bodyPr wrap="none" rtlCol="0" anchor="t"/>
          <a:lstStyle/>
          <a:p>
            <a:pPr marL="0" indent="0" algn="ctr">
              <a:lnSpc>
                <a:spcPts val="2916"/>
              </a:lnSpc>
              <a:buNone/>
            </a:pPr>
            <a:r>
              <a:rPr lang="en-US" sz="2916" dirty="0">
                <a:solidFill>
                  <a:srgbClr val="124E73"/>
                </a:solidFill>
                <a:latin typeface="MuseoModerno" pitchFamily="34" charset="0"/>
                <a:ea typeface="MuseoModerno" pitchFamily="34" charset="-122"/>
                <a:cs typeface="MuseoModerno" pitchFamily="34" charset="-120"/>
              </a:rPr>
              <a:t>3</a:t>
            </a:r>
            <a:endParaRPr lang="en-US" sz="2916" dirty="0"/>
          </a:p>
        </p:txBody>
      </p:sp>
      <p:sp>
        <p:nvSpPr>
          <p:cNvPr id="17" name="Text 14"/>
          <p:cNvSpPr/>
          <p:nvPr/>
        </p:nvSpPr>
        <p:spPr>
          <a:xfrm>
            <a:off x="7152680" y="6347341"/>
            <a:ext cx="3086100" cy="385763"/>
          </a:xfrm>
          <a:prstGeom prst="rect">
            <a:avLst/>
          </a:prstGeom>
          <a:noFill/>
          <a:ln/>
        </p:spPr>
        <p:txBody>
          <a:bodyPr wrap="none" rtlCol="0" anchor="t"/>
          <a:lstStyle/>
          <a:p>
            <a:pPr marL="0" indent="0">
              <a:lnSpc>
                <a:spcPts val="3038"/>
              </a:lnSpc>
              <a:buNone/>
            </a:pPr>
            <a:r>
              <a:rPr lang="en-US" sz="2430" dirty="0">
                <a:solidFill>
                  <a:srgbClr val="124E73"/>
                </a:solidFill>
                <a:latin typeface="MuseoModerno" pitchFamily="34" charset="0"/>
                <a:ea typeface="MuseoModerno" pitchFamily="34" charset="-122"/>
                <a:cs typeface="MuseoModerno" pitchFamily="34" charset="-120"/>
              </a:rPr>
              <a:t>Dashboards</a:t>
            </a:r>
            <a:endParaRPr lang="en-US" sz="2430" dirty="0"/>
          </a:p>
        </p:txBody>
      </p:sp>
      <p:sp>
        <p:nvSpPr>
          <p:cNvPr id="18" name="Text 15"/>
          <p:cNvSpPr/>
          <p:nvPr/>
        </p:nvSpPr>
        <p:spPr>
          <a:xfrm>
            <a:off x="7152680" y="6881217"/>
            <a:ext cx="6613684" cy="395049"/>
          </a:xfrm>
          <a:prstGeom prst="rect">
            <a:avLst/>
          </a:prstGeom>
          <a:noFill/>
          <a:ln/>
        </p:spPr>
        <p:txBody>
          <a:bodyPr wrap="non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Provide a comprehensive overview of key metrics and insights.</a:t>
            </a:r>
            <a:endParaRPr lang="en-US" sz="1944"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7155342" cy="82296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1EAEFFC7-E24F-F201-5523-15CAD01A7D29}"/>
              </a:ext>
            </a:extLst>
          </p:cNvPr>
          <p:cNvSpPr txBox="1"/>
          <p:nvPr/>
        </p:nvSpPr>
        <p:spPr>
          <a:xfrm>
            <a:off x="215345" y="211272"/>
            <a:ext cx="4666231" cy="216063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kern="1200" dirty="0">
                <a:solidFill>
                  <a:schemeClr val="tx1"/>
                </a:solidFill>
                <a:latin typeface="+mj-lt"/>
                <a:ea typeface="+mj-ea"/>
                <a:cs typeface="+mj-cs"/>
              </a:rPr>
              <a:t>Notes</a:t>
            </a:r>
          </a:p>
        </p:txBody>
      </p:sp>
      <p:sp>
        <p:nvSpPr>
          <p:cNvPr id="5" name="TextBox 4">
            <a:extLst>
              <a:ext uri="{FF2B5EF4-FFF2-40B4-BE49-F238E27FC236}">
                <a16:creationId xmlns:a16="http://schemas.microsoft.com/office/drawing/2014/main" id="{3F2DFED0-8C5E-5ABB-CC99-83FF8C66C04A}"/>
              </a:ext>
            </a:extLst>
          </p:cNvPr>
          <p:cNvSpPr txBox="1"/>
          <p:nvPr/>
        </p:nvSpPr>
        <p:spPr>
          <a:xfrm>
            <a:off x="215345" y="1735904"/>
            <a:ext cx="4666233" cy="4264297"/>
          </a:xfrm>
          <a:prstGeom prst="rect">
            <a:avLst/>
          </a:prstGeom>
        </p:spPr>
        <p:txBody>
          <a:bodyPr vert="horz" lIns="91440" tIns="45720" rIns="91440" bIns="45720" rtlCol="0">
            <a:normAutofit/>
          </a:bodyPr>
          <a:lstStyle/>
          <a:p>
            <a:pPr marL="342900" indent="-228600" defTabSz="914400">
              <a:lnSpc>
                <a:spcPct val="90000"/>
              </a:lnSpc>
              <a:spcAft>
                <a:spcPts val="600"/>
              </a:spcAft>
              <a:buFont typeface="Arial" panose="020B0604020202020204" pitchFamily="34" charset="0"/>
              <a:buChar char="•"/>
            </a:pPr>
            <a:r>
              <a:rPr lang="en-US" sz="1700" dirty="0"/>
              <a:t>Office supplier is lowest in all years expect 2018 furniture is lowest </a:t>
            </a:r>
          </a:p>
          <a:p>
            <a:pPr marL="342900" indent="-228600" defTabSz="914400">
              <a:lnSpc>
                <a:spcPct val="90000"/>
              </a:lnSpc>
              <a:spcAft>
                <a:spcPts val="600"/>
              </a:spcAft>
              <a:buFont typeface="Arial" panose="020B0604020202020204" pitchFamily="34" charset="0"/>
              <a:buChar char="•"/>
            </a:pPr>
            <a:r>
              <a:rPr lang="en-US" sz="1700" dirty="0"/>
              <a:t>Office supplier </a:t>
            </a:r>
            <a:r>
              <a:rPr lang="en-US" sz="1700" dirty="0">
                <a:sym typeface="Wingdings" panose="05000000000000000000" pitchFamily="2" charset="2"/>
              </a:rPr>
              <a:t> have a lot of product </a:t>
            </a:r>
          </a:p>
          <a:p>
            <a:pPr marL="742950" lvl="1" indent="-228600" defTabSz="914400">
              <a:lnSpc>
                <a:spcPct val="90000"/>
              </a:lnSpc>
              <a:spcAft>
                <a:spcPts val="600"/>
              </a:spcAft>
              <a:buFont typeface="Arial" panose="020B0604020202020204" pitchFamily="34" charset="0"/>
              <a:buChar char="•"/>
            </a:pPr>
            <a:r>
              <a:rPr lang="en-US" sz="1700" dirty="0"/>
              <a:t>fasteners  </a:t>
            </a:r>
          </a:p>
          <a:p>
            <a:pPr marL="742950" lvl="1" indent="-228600" defTabSz="914400">
              <a:lnSpc>
                <a:spcPct val="90000"/>
              </a:lnSpc>
              <a:spcAft>
                <a:spcPts val="600"/>
              </a:spcAft>
              <a:buFont typeface="Arial" panose="020B0604020202020204" pitchFamily="34" charset="0"/>
              <a:buChar char="•"/>
            </a:pPr>
            <a:r>
              <a:rPr lang="en-US" sz="1700" dirty="0"/>
              <a:t>Suppliers</a:t>
            </a:r>
          </a:p>
          <a:p>
            <a:pPr marL="742950" lvl="1" indent="-228600" defTabSz="914400">
              <a:lnSpc>
                <a:spcPct val="90000"/>
              </a:lnSpc>
              <a:spcAft>
                <a:spcPts val="600"/>
              </a:spcAft>
              <a:buFont typeface="Arial" panose="020B0604020202020204" pitchFamily="34" charset="0"/>
              <a:buChar char="•"/>
            </a:pPr>
            <a:r>
              <a:rPr lang="en-US" sz="1700" dirty="0"/>
              <a:t>Labels </a:t>
            </a:r>
          </a:p>
          <a:p>
            <a:pPr marL="742950" lvl="1" indent="-228600" defTabSz="914400">
              <a:lnSpc>
                <a:spcPct val="90000"/>
              </a:lnSpc>
              <a:spcAft>
                <a:spcPts val="600"/>
              </a:spcAft>
              <a:buFont typeface="Arial" panose="020B0604020202020204" pitchFamily="34" charset="0"/>
              <a:buChar char="•"/>
            </a:pPr>
            <a:r>
              <a:rPr lang="en-US" sz="1700" dirty="0"/>
              <a:t>Envelopes </a:t>
            </a:r>
          </a:p>
          <a:p>
            <a:pPr lvl="1" indent="-228600" defTabSz="914400">
              <a:lnSpc>
                <a:spcPct val="90000"/>
              </a:lnSpc>
              <a:spcAft>
                <a:spcPts val="600"/>
              </a:spcAft>
              <a:buFont typeface="Arial" panose="020B0604020202020204" pitchFamily="34" charset="0"/>
              <a:buChar char="•"/>
            </a:pPr>
            <a:r>
              <a:rPr lang="en-US" sz="1700" dirty="0"/>
              <a:t>They have a marketing problem which has led to low sales. If they were replaced with better manufactured materials than the previous materials and marketed to them better, they could make sales develop significantly because they are half Office supplier </a:t>
            </a:r>
          </a:p>
          <a:p>
            <a:pPr lvl="1" indent="-228600" defTabSz="914400">
              <a:lnSpc>
                <a:spcPct val="90000"/>
              </a:lnSpc>
              <a:spcAft>
                <a:spcPts val="600"/>
              </a:spcAft>
              <a:buFont typeface="Arial" panose="020B0604020202020204" pitchFamily="34" charset="0"/>
              <a:buChar char="•"/>
            </a:pPr>
            <a:endParaRPr lang="en-US" sz="1700" dirty="0"/>
          </a:p>
          <a:p>
            <a:pPr marL="742950" lvl="1" indent="-228600" defTabSz="914400">
              <a:lnSpc>
                <a:spcPct val="90000"/>
              </a:lnSpc>
              <a:spcAft>
                <a:spcPts val="600"/>
              </a:spcAft>
              <a:buFont typeface="Arial" panose="020B0604020202020204" pitchFamily="34" charset="0"/>
              <a:buChar char="•"/>
            </a:pPr>
            <a:endParaRPr lang="en-US" sz="1700" dirty="0"/>
          </a:p>
          <a:p>
            <a:pPr indent="-228600" defTabSz="914400">
              <a:lnSpc>
                <a:spcPct val="90000"/>
              </a:lnSpc>
              <a:spcAft>
                <a:spcPts val="600"/>
              </a:spcAft>
              <a:buFont typeface="Arial" panose="020B0604020202020204" pitchFamily="34" charset="0"/>
              <a:buChar char="•"/>
            </a:pPr>
            <a:endParaRPr lang="en-US" sz="1700" dirty="0"/>
          </a:p>
        </p:txBody>
      </p:sp>
      <p:pic>
        <p:nvPicPr>
          <p:cNvPr id="7" name="Picture 6">
            <a:extLst>
              <a:ext uri="{FF2B5EF4-FFF2-40B4-BE49-F238E27FC236}">
                <a16:creationId xmlns:a16="http://schemas.microsoft.com/office/drawing/2014/main" id="{A68C0379-A0A8-BA45-2622-F267DC235F40}"/>
              </a:ext>
            </a:extLst>
          </p:cNvPr>
          <p:cNvPicPr>
            <a:picLocks noChangeAspect="1"/>
          </p:cNvPicPr>
          <p:nvPr/>
        </p:nvPicPr>
        <p:blipFill>
          <a:blip r:embed="rId2"/>
          <a:stretch>
            <a:fillRect/>
          </a:stretch>
        </p:blipFill>
        <p:spPr>
          <a:xfrm>
            <a:off x="5096921" y="1502766"/>
            <a:ext cx="7250069" cy="5263794"/>
          </a:xfrm>
          <a:prstGeom prst="rect">
            <a:avLst/>
          </a:prstGeom>
        </p:spPr>
      </p:pic>
    </p:spTree>
    <p:extLst>
      <p:ext uri="{BB962C8B-B14F-4D97-AF65-F5344CB8AC3E}">
        <p14:creationId xmlns:p14="http://schemas.microsoft.com/office/powerpoint/2010/main" val="562367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09B31-EE3C-4DCE-88F0-EA3FE2AB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82D9556-7EB0-4226-B5CF-E48584DA6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740713" y="1067353"/>
            <a:ext cx="3613450" cy="6165924"/>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rtlCol="0" anchor="ctr"/>
          <a:lstStyle/>
          <a:p>
            <a:endParaRPr lang="en-US">
              <a:solidFill>
                <a:schemeClr val="tx1"/>
              </a:solidFill>
            </a:endParaRPr>
          </a:p>
        </p:txBody>
      </p:sp>
      <p:sp>
        <p:nvSpPr>
          <p:cNvPr id="3" name="TextBox 2">
            <a:extLst>
              <a:ext uri="{FF2B5EF4-FFF2-40B4-BE49-F238E27FC236}">
                <a16:creationId xmlns:a16="http://schemas.microsoft.com/office/drawing/2014/main" id="{529161D3-FEF8-4AAB-321B-359C4EB4E79F}"/>
              </a:ext>
            </a:extLst>
          </p:cNvPr>
          <p:cNvSpPr txBox="1"/>
          <p:nvPr/>
        </p:nvSpPr>
        <p:spPr>
          <a:xfrm>
            <a:off x="579120" y="888274"/>
            <a:ext cx="12283439" cy="6524081"/>
          </a:xfrm>
          <a:prstGeom prst="rect">
            <a:avLst/>
          </a:prstGeom>
        </p:spPr>
        <p:txBody>
          <a:bodyPr vert="horz" lIns="91440" tIns="45720" rIns="91440" bIns="45720" rtlCol="0" anchor="ctr">
            <a:normAutofit/>
          </a:bodyPr>
          <a:lstStyle/>
          <a:p>
            <a:pPr lvl="1" indent="-228600" defTabSz="914400">
              <a:lnSpc>
                <a:spcPct val="90000"/>
              </a:lnSpc>
              <a:spcAft>
                <a:spcPts val="600"/>
              </a:spcAft>
              <a:buFont typeface="Arial" panose="020B0604020202020204" pitchFamily="34" charset="0"/>
              <a:buChar char="•"/>
            </a:pPr>
            <a:r>
              <a:rPr lang="en-US" sz="2400" b="1" dirty="0"/>
              <a:t>Fasteners , Labels </a:t>
            </a:r>
            <a:endParaRPr lang="en-US" sz="2400" dirty="0"/>
          </a:p>
          <a:p>
            <a:pPr defTabSz="914400">
              <a:lnSpc>
                <a:spcPct val="90000"/>
              </a:lnSpc>
              <a:spcAft>
                <a:spcPts val="600"/>
              </a:spcAft>
            </a:pPr>
            <a:r>
              <a:rPr lang="en-US" sz="2400" dirty="0"/>
              <a:t>	Have a Problem with the manufactured material or marketing in a </a:t>
            </a:r>
            <a:r>
              <a:rPr lang="en-US" sz="2400" b="1" dirty="0"/>
              <a:t>south</a:t>
            </a:r>
            <a:r>
              <a:rPr lang="en-US" sz="2400" dirty="0"/>
              <a:t> region specific </a:t>
            </a:r>
          </a:p>
          <a:p>
            <a:pPr indent="-228600" defTabSz="914400">
              <a:lnSpc>
                <a:spcPct val="90000"/>
              </a:lnSpc>
              <a:spcAft>
                <a:spcPts val="600"/>
              </a:spcAft>
              <a:buFont typeface="Arial" panose="020B0604020202020204" pitchFamily="34" charset="0"/>
              <a:buChar char="•"/>
            </a:pPr>
            <a:endParaRPr lang="en-US" sz="2400" dirty="0"/>
          </a:p>
          <a:p>
            <a:pPr lvl="1" indent="-228600" defTabSz="914400">
              <a:lnSpc>
                <a:spcPct val="90000"/>
              </a:lnSpc>
              <a:spcAft>
                <a:spcPts val="600"/>
              </a:spcAft>
              <a:buFont typeface="Arial" panose="020B0604020202020204" pitchFamily="34" charset="0"/>
              <a:buChar char="•"/>
            </a:pPr>
            <a:r>
              <a:rPr lang="en-US" sz="2400" b="1" dirty="0"/>
              <a:t>Art</a:t>
            </a:r>
          </a:p>
          <a:p>
            <a:pPr defTabSz="914400">
              <a:lnSpc>
                <a:spcPct val="90000"/>
              </a:lnSpc>
              <a:spcAft>
                <a:spcPts val="600"/>
              </a:spcAft>
            </a:pPr>
            <a:r>
              <a:rPr lang="en-US" sz="2400" dirty="0"/>
              <a:t>	Have a Problem with the manufactured material or marketing in a </a:t>
            </a:r>
            <a:r>
              <a:rPr lang="en-US" sz="2400" b="1" dirty="0"/>
              <a:t>west</a:t>
            </a:r>
            <a:r>
              <a:rPr lang="en-US" sz="2400" dirty="0"/>
              <a:t> region specific </a:t>
            </a:r>
          </a:p>
          <a:p>
            <a:pPr defTabSz="914400">
              <a:lnSpc>
                <a:spcPct val="90000"/>
              </a:lnSpc>
              <a:spcAft>
                <a:spcPts val="600"/>
              </a:spcAft>
            </a:pPr>
            <a:r>
              <a:rPr lang="en-US" sz="2400" dirty="0"/>
              <a:t>	 </a:t>
            </a:r>
          </a:p>
          <a:p>
            <a:pPr indent="-228600" defTabSz="914400">
              <a:lnSpc>
                <a:spcPct val="90000"/>
              </a:lnSpc>
              <a:spcAft>
                <a:spcPts val="600"/>
              </a:spcAft>
              <a:buFont typeface="Arial" panose="020B0604020202020204" pitchFamily="34" charset="0"/>
              <a:buChar char="•"/>
            </a:pPr>
            <a:endParaRPr lang="en-US" sz="2400" dirty="0"/>
          </a:p>
          <a:p>
            <a:pPr lvl="1" indent="-228600" defTabSz="914400">
              <a:lnSpc>
                <a:spcPct val="90000"/>
              </a:lnSpc>
              <a:spcAft>
                <a:spcPts val="600"/>
              </a:spcAft>
              <a:buFont typeface="Arial" panose="020B0604020202020204" pitchFamily="34" charset="0"/>
              <a:buChar char="•"/>
            </a:pPr>
            <a:r>
              <a:rPr lang="en-US" sz="2400" b="1" dirty="0"/>
              <a:t>Envelopes</a:t>
            </a:r>
          </a:p>
          <a:p>
            <a:pPr defTabSz="914400">
              <a:lnSpc>
                <a:spcPct val="90000"/>
              </a:lnSpc>
              <a:spcAft>
                <a:spcPts val="600"/>
              </a:spcAft>
            </a:pPr>
            <a:r>
              <a:rPr lang="en-US" sz="2400" dirty="0"/>
              <a:t>	Have a Problem with the manufactured material or marketing in a </a:t>
            </a:r>
            <a:r>
              <a:rPr lang="en-US" sz="2400" b="1" dirty="0"/>
              <a:t>central</a:t>
            </a:r>
            <a:r>
              <a:rPr lang="en-US" sz="2400" dirty="0"/>
              <a:t> region specific</a:t>
            </a:r>
          </a:p>
          <a:p>
            <a:pPr defTabSz="914400">
              <a:lnSpc>
                <a:spcPct val="90000"/>
              </a:lnSpc>
              <a:spcAft>
                <a:spcPts val="600"/>
              </a:spcAft>
            </a:pPr>
            <a:r>
              <a:rPr lang="en-US" sz="2400" dirty="0"/>
              <a:t>	 </a:t>
            </a:r>
          </a:p>
          <a:p>
            <a:pPr indent="-228600" defTabSz="914400">
              <a:lnSpc>
                <a:spcPct val="90000"/>
              </a:lnSpc>
              <a:spcAft>
                <a:spcPts val="6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1213310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21720" y="-1"/>
            <a:ext cx="12508680" cy="710418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423AB83E-5CA0-4831-2A70-E10B7D9A9490}"/>
              </a:ext>
            </a:extLst>
          </p:cNvPr>
          <p:cNvSpPr txBox="1"/>
          <p:nvPr/>
        </p:nvSpPr>
        <p:spPr>
          <a:xfrm>
            <a:off x="277576" y="4431"/>
            <a:ext cx="6435091" cy="227076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kern="1200" dirty="0">
                <a:solidFill>
                  <a:schemeClr val="tx1"/>
                </a:solidFill>
                <a:latin typeface="+mj-lt"/>
                <a:ea typeface="+mj-ea"/>
                <a:cs typeface="+mj-cs"/>
              </a:rPr>
              <a:t>Sales pre region :</a:t>
            </a:r>
          </a:p>
          <a:p>
            <a:pPr defTabSz="914400">
              <a:lnSpc>
                <a:spcPct val="90000"/>
              </a:lnSpc>
              <a:spcBef>
                <a:spcPct val="0"/>
              </a:spcBef>
              <a:spcAft>
                <a:spcPts val="600"/>
              </a:spcAft>
            </a:pPr>
            <a:endParaRPr lang="en-US" sz="4400" kern="1200" dirty="0">
              <a:solidFill>
                <a:schemeClr val="tx1"/>
              </a:solidFill>
              <a:latin typeface="+mj-lt"/>
              <a:ea typeface="+mj-ea"/>
              <a:cs typeface="+mj-cs"/>
            </a:endParaRPr>
          </a:p>
        </p:txBody>
      </p:sp>
      <p:pic>
        <p:nvPicPr>
          <p:cNvPr id="13" name="Picture 12">
            <a:extLst>
              <a:ext uri="{FF2B5EF4-FFF2-40B4-BE49-F238E27FC236}">
                <a16:creationId xmlns:a16="http://schemas.microsoft.com/office/drawing/2014/main" id="{68D17025-160D-9A61-A5AB-5BCA6BAD6B8D}"/>
              </a:ext>
            </a:extLst>
          </p:cNvPr>
          <p:cNvPicPr>
            <a:picLocks noChangeAspect="1"/>
          </p:cNvPicPr>
          <p:nvPr/>
        </p:nvPicPr>
        <p:blipFill>
          <a:blip r:embed="rId2"/>
          <a:stretch>
            <a:fillRect/>
          </a:stretch>
        </p:blipFill>
        <p:spPr>
          <a:xfrm>
            <a:off x="6073984" y="990040"/>
            <a:ext cx="6177431" cy="3025530"/>
          </a:xfrm>
          <a:prstGeom prst="rect">
            <a:avLst/>
          </a:prstGeom>
        </p:spPr>
      </p:pic>
      <p:sp>
        <p:nvSpPr>
          <p:cNvPr id="14" name="TextBox 13">
            <a:extLst>
              <a:ext uri="{FF2B5EF4-FFF2-40B4-BE49-F238E27FC236}">
                <a16:creationId xmlns:a16="http://schemas.microsoft.com/office/drawing/2014/main" id="{63565B74-D1AA-7212-D12B-8159107C4A9F}"/>
              </a:ext>
            </a:extLst>
          </p:cNvPr>
          <p:cNvSpPr txBox="1"/>
          <p:nvPr/>
        </p:nvSpPr>
        <p:spPr>
          <a:xfrm>
            <a:off x="399155" y="4309262"/>
            <a:ext cx="6177430" cy="523220"/>
          </a:xfrm>
          <a:prstGeom prst="rect">
            <a:avLst/>
          </a:prstGeom>
          <a:noFill/>
        </p:spPr>
        <p:txBody>
          <a:bodyPr wrap="square" rtlCol="0">
            <a:spAutoFit/>
          </a:bodyPr>
          <a:lstStyle/>
          <a:p>
            <a:pPr defTabSz="356616">
              <a:spcAft>
                <a:spcPts val="600"/>
              </a:spcAft>
            </a:pPr>
            <a:r>
              <a:rPr lang="en-US" sz="2400" b="1" kern="1200" dirty="0">
                <a:solidFill>
                  <a:schemeClr val="tx1"/>
                </a:solidFill>
                <a:latin typeface="+mn-lt"/>
                <a:ea typeface="+mn-ea"/>
                <a:cs typeface="+mn-cs"/>
              </a:rPr>
              <a:t>The lowest is south </a:t>
            </a:r>
            <a:r>
              <a:rPr lang="en-US" sz="2000" kern="1200" dirty="0">
                <a:solidFill>
                  <a:schemeClr val="tx1"/>
                </a:solidFill>
                <a:latin typeface="+mn-lt"/>
                <a:ea typeface="+mn-ea"/>
                <a:cs typeface="+mn-cs"/>
                <a:sym typeface="Wingdings" panose="05000000000000000000" pitchFamily="2" charset="2"/>
              </a:rPr>
              <a:t> also in </a:t>
            </a:r>
            <a:r>
              <a:rPr lang="en-US" sz="2800" b="1" kern="1200" dirty="0">
                <a:solidFill>
                  <a:schemeClr val="tx1"/>
                </a:solidFill>
                <a:latin typeface="+mn-lt"/>
                <a:ea typeface="+mn-ea"/>
                <a:cs typeface="+mn-cs"/>
              </a:rPr>
              <a:t>furniture</a:t>
            </a:r>
            <a:r>
              <a:rPr lang="en-US" sz="2000" kern="1200" dirty="0">
                <a:solidFill>
                  <a:schemeClr val="tx1"/>
                </a:solidFill>
                <a:latin typeface="+mn-lt"/>
                <a:ea typeface="+mn-ea"/>
                <a:cs typeface="+mn-cs"/>
                <a:sym typeface="Wingdings" panose="05000000000000000000" pitchFamily="2" charset="2"/>
              </a:rPr>
              <a:t> </a:t>
            </a:r>
            <a:endParaRPr lang="en-US" sz="2800" dirty="0"/>
          </a:p>
        </p:txBody>
      </p:sp>
      <p:pic>
        <p:nvPicPr>
          <p:cNvPr id="16" name="Picture 15">
            <a:extLst>
              <a:ext uri="{FF2B5EF4-FFF2-40B4-BE49-F238E27FC236}">
                <a16:creationId xmlns:a16="http://schemas.microsoft.com/office/drawing/2014/main" id="{4E39D0FC-FA01-AA82-E50F-C717FBB0FF1E}"/>
              </a:ext>
            </a:extLst>
          </p:cNvPr>
          <p:cNvPicPr>
            <a:picLocks noChangeAspect="1"/>
          </p:cNvPicPr>
          <p:nvPr/>
        </p:nvPicPr>
        <p:blipFill>
          <a:blip r:embed="rId3"/>
          <a:stretch>
            <a:fillRect/>
          </a:stretch>
        </p:blipFill>
        <p:spPr>
          <a:xfrm>
            <a:off x="5601376" y="4578544"/>
            <a:ext cx="6650039" cy="2767136"/>
          </a:xfrm>
          <a:prstGeom prst="rect">
            <a:avLst/>
          </a:prstGeom>
        </p:spPr>
      </p:pic>
      <p:sp>
        <p:nvSpPr>
          <p:cNvPr id="17" name="TextBox 16">
            <a:extLst>
              <a:ext uri="{FF2B5EF4-FFF2-40B4-BE49-F238E27FC236}">
                <a16:creationId xmlns:a16="http://schemas.microsoft.com/office/drawing/2014/main" id="{3BB95FD1-63AE-900E-6084-BE34012AED7A}"/>
              </a:ext>
            </a:extLst>
          </p:cNvPr>
          <p:cNvSpPr txBox="1"/>
          <p:nvPr/>
        </p:nvSpPr>
        <p:spPr>
          <a:xfrm>
            <a:off x="399155" y="4984654"/>
            <a:ext cx="5906356" cy="693138"/>
          </a:xfrm>
          <a:prstGeom prst="rect">
            <a:avLst/>
          </a:prstGeom>
          <a:noFill/>
        </p:spPr>
        <p:txBody>
          <a:bodyPr wrap="square" rtlCol="0">
            <a:spAutoFit/>
          </a:bodyPr>
          <a:lstStyle/>
          <a:p>
            <a:pPr defTabSz="356616">
              <a:spcAft>
                <a:spcPts val="600"/>
              </a:spcAft>
            </a:pPr>
            <a:r>
              <a:rPr lang="en-US" sz="2000" kern="1200" dirty="0">
                <a:solidFill>
                  <a:schemeClr val="tx1"/>
                </a:solidFill>
                <a:latin typeface="+mn-lt"/>
                <a:ea typeface="+mn-ea"/>
                <a:cs typeface="+mn-cs"/>
              </a:rPr>
              <a:t>We have problem with bookcases , furnishings </a:t>
            </a:r>
          </a:p>
          <a:p>
            <a:pPr defTabSz="356616">
              <a:spcAft>
                <a:spcPts val="600"/>
              </a:spcAft>
            </a:pPr>
            <a:r>
              <a:rPr lang="en-US" sz="1404" kern="1200" dirty="0">
                <a:solidFill>
                  <a:schemeClr val="tx1"/>
                </a:solidFill>
                <a:latin typeface="+mn-lt"/>
                <a:ea typeface="+mn-ea"/>
                <a:cs typeface="+mn-cs"/>
              </a:rPr>
              <a:t> </a:t>
            </a:r>
            <a:endParaRPr lang="en-US" dirty="0"/>
          </a:p>
        </p:txBody>
      </p:sp>
    </p:spTree>
    <p:extLst>
      <p:ext uri="{BB962C8B-B14F-4D97-AF65-F5344CB8AC3E}">
        <p14:creationId xmlns:p14="http://schemas.microsoft.com/office/powerpoint/2010/main" val="4113590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CF5"/>
          </a:solidFill>
          <a:ln/>
        </p:spPr>
        <p:txBody>
          <a:bodyPr/>
          <a:lstStyle/>
          <a:p>
            <a:endParaRPr lang="en-US"/>
          </a:p>
        </p:txBody>
      </p:sp>
      <p:sp>
        <p:nvSpPr>
          <p:cNvPr id="4" name="Shape 1"/>
          <p:cNvSpPr/>
          <p:nvPr/>
        </p:nvSpPr>
        <p:spPr>
          <a:xfrm>
            <a:off x="7301151" y="619006"/>
            <a:ext cx="27980" cy="5952530"/>
          </a:xfrm>
          <a:prstGeom prst="rect">
            <a:avLst/>
          </a:prstGeom>
          <a:solidFill>
            <a:srgbClr val="325F7B"/>
          </a:solidFill>
          <a:ln/>
        </p:spPr>
        <p:txBody>
          <a:bodyPr/>
          <a:lstStyle/>
          <a:p>
            <a:endParaRPr lang="en-US"/>
          </a:p>
        </p:txBody>
      </p:sp>
      <p:sp>
        <p:nvSpPr>
          <p:cNvPr id="5" name="Shape 2"/>
          <p:cNvSpPr/>
          <p:nvPr/>
        </p:nvSpPr>
        <p:spPr>
          <a:xfrm>
            <a:off x="6276201" y="1110317"/>
            <a:ext cx="786170" cy="27980"/>
          </a:xfrm>
          <a:prstGeom prst="rect">
            <a:avLst/>
          </a:prstGeom>
          <a:solidFill>
            <a:srgbClr val="325F7B"/>
          </a:solidFill>
          <a:ln/>
        </p:spPr>
        <p:txBody>
          <a:bodyPr/>
          <a:lstStyle/>
          <a:p>
            <a:endParaRPr lang="en-US"/>
          </a:p>
        </p:txBody>
      </p:sp>
      <p:sp>
        <p:nvSpPr>
          <p:cNvPr id="6" name="Shape 3"/>
          <p:cNvSpPr/>
          <p:nvPr/>
        </p:nvSpPr>
        <p:spPr>
          <a:xfrm>
            <a:off x="7062371" y="871657"/>
            <a:ext cx="505420" cy="505420"/>
          </a:xfrm>
          <a:prstGeom prst="roundRect">
            <a:avLst>
              <a:gd name="adj" fmla="val 13333"/>
            </a:avLst>
          </a:prstGeom>
          <a:solidFill>
            <a:srgbClr val="F6F0E4"/>
          </a:solidFill>
          <a:ln/>
        </p:spPr>
        <p:txBody>
          <a:bodyPr/>
          <a:lstStyle/>
          <a:p>
            <a:endParaRPr lang="en-US"/>
          </a:p>
        </p:txBody>
      </p:sp>
      <p:sp>
        <p:nvSpPr>
          <p:cNvPr id="7" name="Text 4"/>
          <p:cNvSpPr/>
          <p:nvPr/>
        </p:nvSpPr>
        <p:spPr>
          <a:xfrm>
            <a:off x="7236083" y="955834"/>
            <a:ext cx="157996" cy="336947"/>
          </a:xfrm>
          <a:prstGeom prst="rect">
            <a:avLst/>
          </a:prstGeom>
          <a:noFill/>
          <a:ln/>
        </p:spPr>
        <p:txBody>
          <a:bodyPr wrap="none" rtlCol="0" anchor="t"/>
          <a:lstStyle/>
          <a:p>
            <a:pPr marL="0" indent="0" algn="ctr">
              <a:lnSpc>
                <a:spcPts val="2653"/>
              </a:lnSpc>
              <a:buNone/>
            </a:pPr>
            <a:r>
              <a:rPr lang="en-US" sz="2653" dirty="0">
                <a:solidFill>
                  <a:srgbClr val="124E73"/>
                </a:solidFill>
                <a:latin typeface="MuseoModerno" pitchFamily="34" charset="0"/>
                <a:ea typeface="MuseoModerno" pitchFamily="34" charset="-122"/>
                <a:cs typeface="MuseoModerno" pitchFamily="34" charset="-120"/>
              </a:rPr>
              <a:t>1</a:t>
            </a:r>
            <a:endParaRPr lang="en-US" sz="2653" dirty="0"/>
          </a:p>
        </p:txBody>
      </p:sp>
      <p:sp>
        <p:nvSpPr>
          <p:cNvPr id="8" name="Text 5"/>
          <p:cNvSpPr/>
          <p:nvPr/>
        </p:nvSpPr>
        <p:spPr>
          <a:xfrm>
            <a:off x="1935599" y="843558"/>
            <a:ext cx="4144089" cy="350877"/>
          </a:xfrm>
          <a:prstGeom prst="rect">
            <a:avLst/>
          </a:prstGeom>
          <a:noFill/>
          <a:ln/>
        </p:spPr>
        <p:txBody>
          <a:bodyPr wrap="none" rtlCol="0" anchor="t"/>
          <a:lstStyle/>
          <a:p>
            <a:pPr marL="0" indent="0" algn="r">
              <a:lnSpc>
                <a:spcPts val="2764"/>
              </a:lnSpc>
              <a:buNone/>
            </a:pPr>
            <a:r>
              <a:rPr lang="en-US" sz="2211" dirty="0">
                <a:solidFill>
                  <a:srgbClr val="124E73"/>
                </a:solidFill>
                <a:latin typeface="MuseoModerno" pitchFamily="34" charset="0"/>
                <a:ea typeface="MuseoModerno" pitchFamily="34" charset="-122"/>
                <a:cs typeface="MuseoModerno" pitchFamily="34" charset="-120"/>
              </a:rPr>
              <a:t>Alaa Hesham sultan 20201027</a:t>
            </a:r>
            <a:endParaRPr lang="en-US" sz="2211" dirty="0"/>
          </a:p>
        </p:txBody>
      </p:sp>
      <p:sp>
        <p:nvSpPr>
          <p:cNvPr id="9" name="Shape 6"/>
          <p:cNvSpPr/>
          <p:nvPr/>
        </p:nvSpPr>
        <p:spPr>
          <a:xfrm>
            <a:off x="7567791" y="2233315"/>
            <a:ext cx="786170" cy="27980"/>
          </a:xfrm>
          <a:prstGeom prst="rect">
            <a:avLst/>
          </a:prstGeom>
          <a:solidFill>
            <a:srgbClr val="325F7B"/>
          </a:solidFill>
          <a:ln/>
        </p:spPr>
        <p:txBody>
          <a:bodyPr/>
          <a:lstStyle/>
          <a:p>
            <a:endParaRPr lang="en-US"/>
          </a:p>
        </p:txBody>
      </p:sp>
      <p:sp>
        <p:nvSpPr>
          <p:cNvPr id="10" name="Shape 7"/>
          <p:cNvSpPr/>
          <p:nvPr/>
        </p:nvSpPr>
        <p:spPr>
          <a:xfrm>
            <a:off x="7062371" y="1994654"/>
            <a:ext cx="505420" cy="505420"/>
          </a:xfrm>
          <a:prstGeom prst="roundRect">
            <a:avLst>
              <a:gd name="adj" fmla="val 13333"/>
            </a:avLst>
          </a:prstGeom>
          <a:solidFill>
            <a:srgbClr val="F6F0E4"/>
          </a:solidFill>
          <a:ln/>
        </p:spPr>
        <p:txBody>
          <a:bodyPr/>
          <a:lstStyle/>
          <a:p>
            <a:endParaRPr lang="en-US"/>
          </a:p>
        </p:txBody>
      </p:sp>
      <p:sp>
        <p:nvSpPr>
          <p:cNvPr id="11" name="Text 8"/>
          <p:cNvSpPr/>
          <p:nvPr/>
        </p:nvSpPr>
        <p:spPr>
          <a:xfrm>
            <a:off x="7221438" y="2078831"/>
            <a:ext cx="187285" cy="336947"/>
          </a:xfrm>
          <a:prstGeom prst="rect">
            <a:avLst/>
          </a:prstGeom>
          <a:noFill/>
          <a:ln/>
        </p:spPr>
        <p:txBody>
          <a:bodyPr wrap="none" rtlCol="0" anchor="t"/>
          <a:lstStyle/>
          <a:p>
            <a:pPr marL="0" indent="0" algn="ctr">
              <a:lnSpc>
                <a:spcPts val="2653"/>
              </a:lnSpc>
              <a:buNone/>
            </a:pPr>
            <a:r>
              <a:rPr lang="en-US" sz="2653" dirty="0">
                <a:solidFill>
                  <a:srgbClr val="124E73"/>
                </a:solidFill>
                <a:latin typeface="MuseoModerno" pitchFamily="34" charset="0"/>
                <a:ea typeface="MuseoModerno" pitchFamily="34" charset="-122"/>
                <a:cs typeface="MuseoModerno" pitchFamily="34" charset="-120"/>
              </a:rPr>
              <a:t>2</a:t>
            </a:r>
            <a:endParaRPr lang="en-US" sz="2653" dirty="0"/>
          </a:p>
        </p:txBody>
      </p:sp>
      <p:sp>
        <p:nvSpPr>
          <p:cNvPr id="12" name="Text 9"/>
          <p:cNvSpPr/>
          <p:nvPr/>
        </p:nvSpPr>
        <p:spPr>
          <a:xfrm>
            <a:off x="8550473" y="1966555"/>
            <a:ext cx="4531400" cy="350877"/>
          </a:xfrm>
          <a:prstGeom prst="rect">
            <a:avLst/>
          </a:prstGeom>
          <a:noFill/>
          <a:ln/>
        </p:spPr>
        <p:txBody>
          <a:bodyPr wrap="none" rtlCol="0" anchor="t"/>
          <a:lstStyle/>
          <a:p>
            <a:pPr marL="0" indent="0" algn="l">
              <a:lnSpc>
                <a:spcPts val="2764"/>
              </a:lnSpc>
              <a:buNone/>
            </a:pPr>
            <a:r>
              <a:rPr lang="en-US" sz="2211" dirty="0">
                <a:solidFill>
                  <a:srgbClr val="124E73"/>
                </a:solidFill>
                <a:latin typeface="MuseoModerno" pitchFamily="34" charset="0"/>
                <a:ea typeface="MuseoModerno" pitchFamily="34" charset="-122"/>
                <a:cs typeface="MuseoModerno" pitchFamily="34" charset="-120"/>
              </a:rPr>
              <a:t>Omar Salah Mohamed 20190354</a:t>
            </a:r>
            <a:endParaRPr lang="en-US" sz="2211" dirty="0"/>
          </a:p>
        </p:txBody>
      </p:sp>
      <p:sp>
        <p:nvSpPr>
          <p:cNvPr id="13" name="Shape 10"/>
          <p:cNvSpPr/>
          <p:nvPr/>
        </p:nvSpPr>
        <p:spPr>
          <a:xfrm>
            <a:off x="6276201" y="3244036"/>
            <a:ext cx="786170" cy="27980"/>
          </a:xfrm>
          <a:prstGeom prst="rect">
            <a:avLst/>
          </a:prstGeom>
          <a:solidFill>
            <a:srgbClr val="325F7B"/>
          </a:solidFill>
          <a:ln/>
        </p:spPr>
        <p:txBody>
          <a:bodyPr/>
          <a:lstStyle/>
          <a:p>
            <a:endParaRPr lang="en-US"/>
          </a:p>
        </p:txBody>
      </p:sp>
      <p:sp>
        <p:nvSpPr>
          <p:cNvPr id="14" name="Shape 11"/>
          <p:cNvSpPr/>
          <p:nvPr/>
        </p:nvSpPr>
        <p:spPr>
          <a:xfrm>
            <a:off x="7062371" y="3005376"/>
            <a:ext cx="505420" cy="505420"/>
          </a:xfrm>
          <a:prstGeom prst="roundRect">
            <a:avLst>
              <a:gd name="adj" fmla="val 13333"/>
            </a:avLst>
          </a:prstGeom>
          <a:solidFill>
            <a:srgbClr val="F6F0E4"/>
          </a:solidFill>
          <a:ln/>
        </p:spPr>
        <p:txBody>
          <a:bodyPr/>
          <a:lstStyle/>
          <a:p>
            <a:endParaRPr lang="en-US"/>
          </a:p>
        </p:txBody>
      </p:sp>
      <p:sp>
        <p:nvSpPr>
          <p:cNvPr id="15" name="Text 12"/>
          <p:cNvSpPr/>
          <p:nvPr/>
        </p:nvSpPr>
        <p:spPr>
          <a:xfrm>
            <a:off x="7220367" y="3089553"/>
            <a:ext cx="189309" cy="336947"/>
          </a:xfrm>
          <a:prstGeom prst="rect">
            <a:avLst/>
          </a:prstGeom>
          <a:noFill/>
          <a:ln/>
        </p:spPr>
        <p:txBody>
          <a:bodyPr wrap="none" rtlCol="0" anchor="t"/>
          <a:lstStyle/>
          <a:p>
            <a:pPr marL="0" indent="0" algn="ctr">
              <a:lnSpc>
                <a:spcPts val="2653"/>
              </a:lnSpc>
              <a:buNone/>
            </a:pPr>
            <a:r>
              <a:rPr lang="en-US" sz="2653" dirty="0">
                <a:solidFill>
                  <a:srgbClr val="124E73"/>
                </a:solidFill>
                <a:latin typeface="MuseoModerno" pitchFamily="34" charset="0"/>
                <a:ea typeface="MuseoModerno" pitchFamily="34" charset="-122"/>
                <a:cs typeface="MuseoModerno" pitchFamily="34" charset="-120"/>
              </a:rPr>
              <a:t>3</a:t>
            </a:r>
            <a:endParaRPr lang="en-US" sz="2653" dirty="0"/>
          </a:p>
        </p:txBody>
      </p:sp>
      <p:sp>
        <p:nvSpPr>
          <p:cNvPr id="16" name="Text 13"/>
          <p:cNvSpPr/>
          <p:nvPr/>
        </p:nvSpPr>
        <p:spPr>
          <a:xfrm>
            <a:off x="3271838" y="2977277"/>
            <a:ext cx="2807851" cy="350877"/>
          </a:xfrm>
          <a:prstGeom prst="rect">
            <a:avLst/>
          </a:prstGeom>
          <a:noFill/>
          <a:ln/>
        </p:spPr>
        <p:txBody>
          <a:bodyPr wrap="none" rtlCol="0" anchor="t"/>
          <a:lstStyle/>
          <a:p>
            <a:pPr marL="0" indent="0" algn="r">
              <a:lnSpc>
                <a:spcPts val="2764"/>
              </a:lnSpc>
              <a:buNone/>
            </a:pPr>
            <a:r>
              <a:rPr lang="en-US" sz="2211" dirty="0">
                <a:solidFill>
                  <a:srgbClr val="124E73"/>
                </a:solidFill>
                <a:latin typeface="MuseoModerno" pitchFamily="34" charset="0"/>
                <a:ea typeface="MuseoModerno" pitchFamily="34" charset="-122"/>
                <a:cs typeface="MuseoModerno" pitchFamily="34" charset="-120"/>
              </a:rPr>
              <a:t>Abdelfatah Gamal</a:t>
            </a:r>
            <a:endParaRPr lang="en-US" sz="2211" dirty="0"/>
          </a:p>
        </p:txBody>
      </p:sp>
      <p:sp>
        <p:nvSpPr>
          <p:cNvPr id="17" name="Text 14"/>
          <p:cNvSpPr/>
          <p:nvPr/>
        </p:nvSpPr>
        <p:spPr>
          <a:xfrm>
            <a:off x="3271838" y="3462933"/>
            <a:ext cx="2807851" cy="350877"/>
          </a:xfrm>
          <a:prstGeom prst="rect">
            <a:avLst/>
          </a:prstGeom>
          <a:noFill/>
          <a:ln/>
        </p:spPr>
        <p:txBody>
          <a:bodyPr wrap="none" rtlCol="0" anchor="t"/>
          <a:lstStyle/>
          <a:p>
            <a:pPr marL="0" indent="0" algn="r">
              <a:lnSpc>
                <a:spcPts val="2764"/>
              </a:lnSpc>
              <a:buNone/>
            </a:pPr>
            <a:r>
              <a:rPr lang="en-US" sz="2211" dirty="0">
                <a:solidFill>
                  <a:srgbClr val="124E73"/>
                </a:solidFill>
                <a:latin typeface="MuseoModerno" pitchFamily="34" charset="0"/>
                <a:ea typeface="MuseoModerno" pitchFamily="34" charset="-122"/>
                <a:cs typeface="MuseoModerno" pitchFamily="34" charset="-120"/>
              </a:rPr>
              <a:t> 20190671</a:t>
            </a:r>
            <a:endParaRPr lang="en-US" sz="2211" dirty="0"/>
          </a:p>
        </p:txBody>
      </p:sp>
      <p:sp>
        <p:nvSpPr>
          <p:cNvPr id="18" name="Shape 15"/>
          <p:cNvSpPr/>
          <p:nvPr/>
        </p:nvSpPr>
        <p:spPr>
          <a:xfrm>
            <a:off x="7567791" y="4254877"/>
            <a:ext cx="786170" cy="27980"/>
          </a:xfrm>
          <a:prstGeom prst="rect">
            <a:avLst/>
          </a:prstGeom>
          <a:solidFill>
            <a:srgbClr val="325F7B"/>
          </a:solidFill>
          <a:ln/>
        </p:spPr>
        <p:txBody>
          <a:bodyPr/>
          <a:lstStyle/>
          <a:p>
            <a:endParaRPr lang="en-US"/>
          </a:p>
        </p:txBody>
      </p:sp>
      <p:sp>
        <p:nvSpPr>
          <p:cNvPr id="19" name="Shape 16"/>
          <p:cNvSpPr/>
          <p:nvPr/>
        </p:nvSpPr>
        <p:spPr>
          <a:xfrm>
            <a:off x="7062371" y="4016216"/>
            <a:ext cx="505420" cy="505420"/>
          </a:xfrm>
          <a:prstGeom prst="roundRect">
            <a:avLst>
              <a:gd name="adj" fmla="val 13333"/>
            </a:avLst>
          </a:prstGeom>
          <a:solidFill>
            <a:srgbClr val="F6F0E4"/>
          </a:solidFill>
          <a:ln/>
        </p:spPr>
        <p:txBody>
          <a:bodyPr/>
          <a:lstStyle/>
          <a:p>
            <a:endParaRPr lang="en-US"/>
          </a:p>
        </p:txBody>
      </p:sp>
      <p:sp>
        <p:nvSpPr>
          <p:cNvPr id="20" name="Text 17"/>
          <p:cNvSpPr/>
          <p:nvPr/>
        </p:nvSpPr>
        <p:spPr>
          <a:xfrm>
            <a:off x="7206555" y="4100393"/>
            <a:ext cx="216932" cy="336947"/>
          </a:xfrm>
          <a:prstGeom prst="rect">
            <a:avLst/>
          </a:prstGeom>
          <a:noFill/>
          <a:ln/>
        </p:spPr>
        <p:txBody>
          <a:bodyPr wrap="none" rtlCol="0" anchor="t"/>
          <a:lstStyle/>
          <a:p>
            <a:pPr marL="0" indent="0" algn="ctr">
              <a:lnSpc>
                <a:spcPts val="2653"/>
              </a:lnSpc>
              <a:buNone/>
            </a:pPr>
            <a:r>
              <a:rPr lang="en-US" sz="2653" dirty="0">
                <a:solidFill>
                  <a:srgbClr val="124E73"/>
                </a:solidFill>
                <a:latin typeface="MuseoModerno" pitchFamily="34" charset="0"/>
                <a:ea typeface="MuseoModerno" pitchFamily="34" charset="-122"/>
                <a:cs typeface="MuseoModerno" pitchFamily="34" charset="-120"/>
              </a:rPr>
              <a:t>4</a:t>
            </a:r>
            <a:endParaRPr lang="en-US" sz="2653" dirty="0"/>
          </a:p>
        </p:txBody>
      </p:sp>
      <p:sp>
        <p:nvSpPr>
          <p:cNvPr id="21" name="Text 18"/>
          <p:cNvSpPr/>
          <p:nvPr/>
        </p:nvSpPr>
        <p:spPr>
          <a:xfrm>
            <a:off x="8550473" y="3988117"/>
            <a:ext cx="2807851" cy="350877"/>
          </a:xfrm>
          <a:prstGeom prst="rect">
            <a:avLst/>
          </a:prstGeom>
          <a:noFill/>
          <a:ln/>
        </p:spPr>
        <p:txBody>
          <a:bodyPr wrap="none" rtlCol="0" anchor="t"/>
          <a:lstStyle/>
          <a:p>
            <a:pPr marL="0" indent="0" algn="l">
              <a:lnSpc>
                <a:spcPts val="2764"/>
              </a:lnSpc>
              <a:buNone/>
            </a:pPr>
            <a:r>
              <a:rPr lang="en-US" sz="2211" dirty="0">
                <a:solidFill>
                  <a:srgbClr val="124E73"/>
                </a:solidFill>
                <a:latin typeface="MuseoModerno" pitchFamily="34" charset="0"/>
                <a:ea typeface="MuseoModerno" pitchFamily="34" charset="-122"/>
                <a:cs typeface="MuseoModerno" pitchFamily="34" charset="-120"/>
              </a:rPr>
              <a:t>Sara Samuel </a:t>
            </a:r>
            <a:endParaRPr lang="en-US" sz="2211" dirty="0"/>
          </a:p>
        </p:txBody>
      </p:sp>
      <p:sp>
        <p:nvSpPr>
          <p:cNvPr id="22" name="Text 19"/>
          <p:cNvSpPr/>
          <p:nvPr/>
        </p:nvSpPr>
        <p:spPr>
          <a:xfrm>
            <a:off x="8550473" y="4473773"/>
            <a:ext cx="2807851" cy="350877"/>
          </a:xfrm>
          <a:prstGeom prst="rect">
            <a:avLst/>
          </a:prstGeom>
          <a:noFill/>
          <a:ln/>
        </p:spPr>
        <p:txBody>
          <a:bodyPr wrap="none" rtlCol="0" anchor="t"/>
          <a:lstStyle/>
          <a:p>
            <a:pPr marL="0" indent="0" algn="l">
              <a:lnSpc>
                <a:spcPts val="2764"/>
              </a:lnSpc>
              <a:buNone/>
            </a:pPr>
            <a:r>
              <a:rPr lang="en-US" sz="2211" dirty="0">
                <a:solidFill>
                  <a:srgbClr val="124E73"/>
                </a:solidFill>
                <a:latin typeface="MuseoModerno" pitchFamily="34" charset="0"/>
                <a:ea typeface="MuseoModerno" pitchFamily="34" charset="-122"/>
                <a:cs typeface="MuseoModerno" pitchFamily="34" charset="-120"/>
              </a:rPr>
              <a:t>20200217</a:t>
            </a:r>
            <a:endParaRPr lang="en-US" sz="2211" dirty="0"/>
          </a:p>
        </p:txBody>
      </p:sp>
      <p:sp>
        <p:nvSpPr>
          <p:cNvPr id="23" name="Shape 20"/>
          <p:cNvSpPr/>
          <p:nvPr/>
        </p:nvSpPr>
        <p:spPr>
          <a:xfrm>
            <a:off x="6276201" y="5265718"/>
            <a:ext cx="786170" cy="27980"/>
          </a:xfrm>
          <a:prstGeom prst="rect">
            <a:avLst/>
          </a:prstGeom>
          <a:solidFill>
            <a:srgbClr val="325F7B"/>
          </a:solidFill>
          <a:ln/>
        </p:spPr>
        <p:txBody>
          <a:bodyPr/>
          <a:lstStyle/>
          <a:p>
            <a:endParaRPr lang="en-US"/>
          </a:p>
        </p:txBody>
      </p:sp>
      <p:sp>
        <p:nvSpPr>
          <p:cNvPr id="24" name="Shape 21"/>
          <p:cNvSpPr/>
          <p:nvPr/>
        </p:nvSpPr>
        <p:spPr>
          <a:xfrm>
            <a:off x="7062371" y="5027057"/>
            <a:ext cx="505420" cy="505420"/>
          </a:xfrm>
          <a:prstGeom prst="roundRect">
            <a:avLst>
              <a:gd name="adj" fmla="val 13333"/>
            </a:avLst>
          </a:prstGeom>
          <a:solidFill>
            <a:srgbClr val="F6F0E4"/>
          </a:solidFill>
          <a:ln/>
        </p:spPr>
        <p:txBody>
          <a:bodyPr/>
          <a:lstStyle/>
          <a:p>
            <a:endParaRPr lang="en-US"/>
          </a:p>
        </p:txBody>
      </p:sp>
      <p:sp>
        <p:nvSpPr>
          <p:cNvPr id="25" name="Text 22"/>
          <p:cNvSpPr/>
          <p:nvPr/>
        </p:nvSpPr>
        <p:spPr>
          <a:xfrm>
            <a:off x="7221676" y="5111234"/>
            <a:ext cx="186690" cy="336947"/>
          </a:xfrm>
          <a:prstGeom prst="rect">
            <a:avLst/>
          </a:prstGeom>
          <a:noFill/>
          <a:ln/>
        </p:spPr>
        <p:txBody>
          <a:bodyPr wrap="none" rtlCol="0" anchor="t"/>
          <a:lstStyle/>
          <a:p>
            <a:pPr marL="0" indent="0" algn="ctr">
              <a:lnSpc>
                <a:spcPts val="2653"/>
              </a:lnSpc>
              <a:buNone/>
            </a:pPr>
            <a:r>
              <a:rPr lang="en-US" sz="2653" dirty="0">
                <a:solidFill>
                  <a:srgbClr val="124E73"/>
                </a:solidFill>
                <a:latin typeface="MuseoModerno" pitchFamily="34" charset="0"/>
                <a:ea typeface="MuseoModerno" pitchFamily="34" charset="-122"/>
                <a:cs typeface="MuseoModerno" pitchFamily="34" charset="-120"/>
              </a:rPr>
              <a:t>5</a:t>
            </a:r>
            <a:endParaRPr lang="en-US" sz="2653" dirty="0"/>
          </a:p>
        </p:txBody>
      </p:sp>
      <p:sp>
        <p:nvSpPr>
          <p:cNvPr id="26" name="Text 23"/>
          <p:cNvSpPr/>
          <p:nvPr/>
        </p:nvSpPr>
        <p:spPr>
          <a:xfrm>
            <a:off x="3271838" y="4998958"/>
            <a:ext cx="2807851" cy="350877"/>
          </a:xfrm>
          <a:prstGeom prst="rect">
            <a:avLst/>
          </a:prstGeom>
          <a:noFill/>
          <a:ln/>
        </p:spPr>
        <p:txBody>
          <a:bodyPr wrap="none" rtlCol="0" anchor="t"/>
          <a:lstStyle/>
          <a:p>
            <a:pPr marL="0" indent="0" algn="r">
              <a:lnSpc>
                <a:spcPts val="2764"/>
              </a:lnSpc>
              <a:buNone/>
            </a:pPr>
            <a:r>
              <a:rPr lang="en-US" sz="2211" dirty="0">
                <a:solidFill>
                  <a:srgbClr val="124E73"/>
                </a:solidFill>
                <a:latin typeface="MuseoModerno" pitchFamily="34" charset="0"/>
                <a:ea typeface="MuseoModerno" pitchFamily="34" charset="-122"/>
                <a:cs typeface="MuseoModerno" pitchFamily="34" charset="-120"/>
              </a:rPr>
              <a:t>Islam Nasser</a:t>
            </a:r>
            <a:endParaRPr lang="en-US" sz="2211" dirty="0"/>
          </a:p>
        </p:txBody>
      </p:sp>
      <p:sp>
        <p:nvSpPr>
          <p:cNvPr id="27" name="Text 24"/>
          <p:cNvSpPr/>
          <p:nvPr/>
        </p:nvSpPr>
        <p:spPr>
          <a:xfrm>
            <a:off x="3271838" y="5484614"/>
            <a:ext cx="2807851" cy="350877"/>
          </a:xfrm>
          <a:prstGeom prst="rect">
            <a:avLst/>
          </a:prstGeom>
          <a:noFill/>
          <a:ln/>
        </p:spPr>
        <p:txBody>
          <a:bodyPr wrap="none" rtlCol="0" anchor="t"/>
          <a:lstStyle/>
          <a:p>
            <a:pPr marL="0" indent="0" algn="r">
              <a:lnSpc>
                <a:spcPts val="2764"/>
              </a:lnSpc>
              <a:buNone/>
            </a:pPr>
            <a:r>
              <a:rPr lang="en-US" sz="2211" dirty="0">
                <a:solidFill>
                  <a:srgbClr val="124E73"/>
                </a:solidFill>
                <a:latin typeface="MuseoModerno" pitchFamily="34" charset="0"/>
                <a:ea typeface="MuseoModerno" pitchFamily="34" charset="-122"/>
                <a:cs typeface="MuseoModerno" pitchFamily="34" charset="-120"/>
              </a:rPr>
              <a:t> 20190669</a:t>
            </a:r>
            <a:endParaRPr lang="en-US" sz="2211" dirty="0"/>
          </a:p>
        </p:txBody>
      </p:sp>
      <p:sp>
        <p:nvSpPr>
          <p:cNvPr id="28" name="Text 25"/>
          <p:cNvSpPr/>
          <p:nvPr/>
        </p:nvSpPr>
        <p:spPr>
          <a:xfrm>
            <a:off x="1179909" y="6908482"/>
            <a:ext cx="10313075" cy="701993"/>
          </a:xfrm>
          <a:prstGeom prst="rect">
            <a:avLst/>
          </a:prstGeom>
          <a:noFill/>
          <a:ln/>
        </p:spPr>
        <p:txBody>
          <a:bodyPr wrap="none" rtlCol="0" anchor="t"/>
          <a:lstStyle/>
          <a:p>
            <a:pPr marL="0" indent="0">
              <a:lnSpc>
                <a:spcPts val="5527"/>
              </a:lnSpc>
              <a:buNone/>
            </a:pPr>
            <a:r>
              <a:rPr lang="en-US" sz="4422" dirty="0">
                <a:solidFill>
                  <a:srgbClr val="124E73"/>
                </a:solidFill>
                <a:latin typeface="MuseoModerno" pitchFamily="34" charset="0"/>
                <a:ea typeface="MuseoModerno" pitchFamily="34" charset="-122"/>
                <a:cs typeface="MuseoModerno" pitchFamily="34" charset="-120"/>
              </a:rPr>
              <a:t>Under Supervision of: Dr. Ghada Tolan</a:t>
            </a:r>
            <a:endParaRPr lang="en-US" sz="4422"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60120" y="1789612"/>
            <a:ext cx="4000499" cy="4198924"/>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5C2201B-2467-22BA-6D47-8BF1BA1CA853}"/>
              </a:ext>
            </a:extLst>
          </p:cNvPr>
          <p:cNvSpPr txBox="1"/>
          <p:nvPr/>
        </p:nvSpPr>
        <p:spPr>
          <a:xfrm>
            <a:off x="1234440" y="2360719"/>
            <a:ext cx="3154680" cy="3056708"/>
          </a:xfrm>
          <a:prstGeom prst="rect">
            <a:avLst/>
          </a:prstGeom>
          <a:noFill/>
        </p:spPr>
        <p:txBody>
          <a:bodyPr vert="horz" lIns="91440" tIns="45720" rIns="91440" bIns="45720" rtlCol="0" anchor="ctr">
            <a:normAutofit fontScale="92500" lnSpcReduction="10000"/>
          </a:bodyPr>
          <a:lstStyle/>
          <a:p>
            <a:pPr algn="ctr" defTabSz="914400">
              <a:lnSpc>
                <a:spcPct val="90000"/>
              </a:lnSpc>
              <a:spcBef>
                <a:spcPct val="0"/>
              </a:spcBef>
              <a:spcAft>
                <a:spcPts val="600"/>
              </a:spcAft>
            </a:pPr>
            <a:r>
              <a:rPr lang="en-US" sz="3300" kern="1200" dirty="0">
                <a:solidFill>
                  <a:srgbClr val="FFFFFF"/>
                </a:solidFill>
                <a:latin typeface="+mj-lt"/>
                <a:ea typeface="+mj-ea"/>
                <a:cs typeface="+mj-cs"/>
              </a:rPr>
              <a:t>Sales for all years we have low sale in fasteners , labels , envelopes , art and supplies</a:t>
            </a:r>
          </a:p>
          <a:p>
            <a:pPr algn="ctr" defTabSz="914400">
              <a:lnSpc>
                <a:spcPct val="90000"/>
              </a:lnSpc>
              <a:spcBef>
                <a:spcPct val="0"/>
              </a:spcBef>
              <a:spcAft>
                <a:spcPts val="600"/>
              </a:spcAft>
            </a:pPr>
            <a:r>
              <a:rPr lang="en-US" sz="3300" dirty="0">
                <a:solidFill>
                  <a:srgbClr val="FFFFFF"/>
                </a:solidFill>
                <a:latin typeface="+mj-lt"/>
                <a:ea typeface="+mj-ea"/>
                <a:cs typeface="+mj-cs"/>
              </a:rPr>
              <a:t>Must focus in these product </a:t>
            </a:r>
          </a:p>
          <a:p>
            <a:pPr algn="ctr" defTabSz="914400">
              <a:lnSpc>
                <a:spcPct val="90000"/>
              </a:lnSpc>
              <a:spcBef>
                <a:spcPct val="0"/>
              </a:spcBef>
              <a:spcAft>
                <a:spcPts val="600"/>
              </a:spcAft>
            </a:pPr>
            <a:endParaRPr lang="en-US" sz="3300"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52135A38-B012-EEDE-1079-5295B1236910}"/>
              </a:ext>
            </a:extLst>
          </p:cNvPr>
          <p:cNvPicPr>
            <a:picLocks noChangeAspect="1"/>
          </p:cNvPicPr>
          <p:nvPr/>
        </p:nvPicPr>
        <p:blipFill>
          <a:blip r:embed="rId2"/>
          <a:stretch>
            <a:fillRect/>
          </a:stretch>
        </p:blipFill>
        <p:spPr>
          <a:xfrm>
            <a:off x="5059832" y="1788160"/>
            <a:ext cx="8136840" cy="4765040"/>
          </a:xfrm>
          <a:prstGeom prst="rect">
            <a:avLst/>
          </a:prstGeom>
        </p:spPr>
      </p:pic>
    </p:spTree>
    <p:extLst>
      <p:ext uri="{BB962C8B-B14F-4D97-AF65-F5344CB8AC3E}">
        <p14:creationId xmlns:p14="http://schemas.microsoft.com/office/powerpoint/2010/main" val="158474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20078" y="629126"/>
            <a:ext cx="4429125" cy="553641"/>
          </a:xfrm>
          <a:prstGeom prst="rect">
            <a:avLst/>
          </a:prstGeom>
          <a:noFill/>
          <a:ln/>
        </p:spPr>
        <p:txBody>
          <a:bodyPr wrap="none" rtlCol="0" anchor="t"/>
          <a:lstStyle/>
          <a:p>
            <a:pPr marL="0" indent="0">
              <a:lnSpc>
                <a:spcPts val="4359"/>
              </a:lnSpc>
              <a:buNone/>
            </a:pPr>
            <a:r>
              <a:rPr lang="en-US" sz="3488" dirty="0">
                <a:solidFill>
                  <a:srgbClr val="124E73"/>
                </a:solidFill>
                <a:latin typeface="MuseoModerno" pitchFamily="34" charset="0"/>
                <a:ea typeface="MuseoModerno" pitchFamily="34" charset="-122"/>
                <a:cs typeface="MuseoModerno" pitchFamily="34" charset="-120"/>
              </a:rPr>
              <a:t>Methodology</a:t>
            </a:r>
            <a:endParaRPr lang="en-US" sz="3488" dirty="0"/>
          </a:p>
        </p:txBody>
      </p:sp>
      <p:sp>
        <p:nvSpPr>
          <p:cNvPr id="6" name="Text 3"/>
          <p:cNvSpPr/>
          <p:nvPr/>
        </p:nvSpPr>
        <p:spPr>
          <a:xfrm>
            <a:off x="620078" y="1448514"/>
            <a:ext cx="7903845" cy="283369"/>
          </a:xfrm>
          <a:prstGeom prst="rect">
            <a:avLst/>
          </a:prstGeom>
          <a:noFill/>
          <a:ln/>
        </p:spPr>
        <p:txBody>
          <a:bodyPr wrap="none" rtlCol="0" anchor="t"/>
          <a:lstStyle/>
          <a:p>
            <a:pPr marL="0" indent="0">
              <a:lnSpc>
                <a:spcPts val="2232"/>
              </a:lnSpc>
              <a:buNone/>
            </a:pPr>
            <a:r>
              <a:rPr lang="en-US" sz="1395" dirty="0">
                <a:solidFill>
                  <a:srgbClr val="2B4150"/>
                </a:solidFill>
                <a:latin typeface="Source Sans Pro" pitchFamily="34" charset="0"/>
                <a:ea typeface="Source Sans Pro" pitchFamily="34" charset="-122"/>
                <a:cs typeface="Source Sans Pro" pitchFamily="34" charset="-120"/>
              </a:rPr>
              <a:t>The methodology outlines the specific techniques and models used for analysis and forecasting.</a:t>
            </a:r>
            <a:endParaRPr lang="en-US" sz="1395" dirty="0"/>
          </a:p>
        </p:txBody>
      </p:sp>
      <p:pic>
        <p:nvPicPr>
          <p:cNvPr id="7" name="Image 1" descr="preencoded.png"/>
          <p:cNvPicPr>
            <a:picLocks noChangeAspect="1"/>
          </p:cNvPicPr>
          <p:nvPr/>
        </p:nvPicPr>
        <p:blipFill>
          <a:blip r:embed="rId4"/>
          <a:stretch>
            <a:fillRect/>
          </a:stretch>
        </p:blipFill>
        <p:spPr>
          <a:xfrm>
            <a:off x="620078" y="1931194"/>
            <a:ext cx="885825" cy="1417320"/>
          </a:xfrm>
          <a:prstGeom prst="rect">
            <a:avLst/>
          </a:prstGeom>
        </p:spPr>
      </p:pic>
      <p:sp>
        <p:nvSpPr>
          <p:cNvPr id="8" name="Text 4"/>
          <p:cNvSpPr/>
          <p:nvPr/>
        </p:nvSpPr>
        <p:spPr>
          <a:xfrm>
            <a:off x="1771650" y="2108359"/>
            <a:ext cx="6752273" cy="283369"/>
          </a:xfrm>
          <a:prstGeom prst="rect">
            <a:avLst/>
          </a:prstGeom>
          <a:noFill/>
          <a:ln/>
        </p:spPr>
        <p:txBody>
          <a:bodyPr wrap="none" rtlCol="0" anchor="t"/>
          <a:lstStyle/>
          <a:p>
            <a:pPr marL="0" indent="0" algn="l">
              <a:lnSpc>
                <a:spcPts val="2232"/>
              </a:lnSpc>
              <a:buNone/>
            </a:pPr>
            <a:endParaRPr lang="en-US" sz="1395" dirty="0"/>
          </a:p>
        </p:txBody>
      </p:sp>
      <p:sp>
        <p:nvSpPr>
          <p:cNvPr id="9" name="Text 5"/>
          <p:cNvSpPr/>
          <p:nvPr/>
        </p:nvSpPr>
        <p:spPr>
          <a:xfrm>
            <a:off x="1771650" y="2497931"/>
            <a:ext cx="2214563" cy="276820"/>
          </a:xfrm>
          <a:prstGeom prst="rect">
            <a:avLst/>
          </a:prstGeom>
          <a:noFill/>
          <a:ln/>
        </p:spPr>
        <p:txBody>
          <a:bodyPr wrap="none" rtlCol="0" anchor="t"/>
          <a:lstStyle/>
          <a:p>
            <a:pPr marL="0" indent="0" algn="l">
              <a:lnSpc>
                <a:spcPts val="2180"/>
              </a:lnSpc>
              <a:buNone/>
            </a:pPr>
            <a:r>
              <a:rPr lang="en-US" sz="1744" dirty="0">
                <a:solidFill>
                  <a:srgbClr val="124E73"/>
                </a:solidFill>
                <a:latin typeface="MuseoModerno" pitchFamily="34" charset="0"/>
                <a:ea typeface="MuseoModerno" pitchFamily="34" charset="-122"/>
                <a:cs typeface="MuseoModerno" pitchFamily="34" charset="-120"/>
              </a:rPr>
              <a:t>Linear Regression</a:t>
            </a:r>
            <a:endParaRPr lang="en-US" sz="1744" dirty="0"/>
          </a:p>
        </p:txBody>
      </p:sp>
      <p:sp>
        <p:nvSpPr>
          <p:cNvPr id="10" name="Text 6"/>
          <p:cNvSpPr/>
          <p:nvPr/>
        </p:nvSpPr>
        <p:spPr>
          <a:xfrm>
            <a:off x="1771650" y="2880955"/>
            <a:ext cx="6752273" cy="283369"/>
          </a:xfrm>
          <a:prstGeom prst="rect">
            <a:avLst/>
          </a:prstGeom>
          <a:noFill/>
          <a:ln/>
        </p:spPr>
        <p:txBody>
          <a:bodyPr wrap="none" rtlCol="0" anchor="t"/>
          <a:lstStyle/>
          <a:p>
            <a:pPr marL="0" indent="0" algn="l">
              <a:lnSpc>
                <a:spcPts val="2232"/>
              </a:lnSpc>
              <a:buNone/>
            </a:pPr>
            <a:endParaRPr lang="en-US" sz="1395" dirty="0"/>
          </a:p>
        </p:txBody>
      </p:sp>
      <p:pic>
        <p:nvPicPr>
          <p:cNvPr id="11" name="Image 2" descr="preencoded.png"/>
          <p:cNvPicPr>
            <a:picLocks noChangeAspect="1"/>
          </p:cNvPicPr>
          <p:nvPr/>
        </p:nvPicPr>
        <p:blipFill>
          <a:blip r:embed="rId5"/>
          <a:stretch>
            <a:fillRect/>
          </a:stretch>
        </p:blipFill>
        <p:spPr>
          <a:xfrm>
            <a:off x="620078" y="3348514"/>
            <a:ext cx="885825" cy="1417320"/>
          </a:xfrm>
          <a:prstGeom prst="rect">
            <a:avLst/>
          </a:prstGeom>
        </p:spPr>
      </p:pic>
      <p:sp>
        <p:nvSpPr>
          <p:cNvPr id="12" name="Text 7"/>
          <p:cNvSpPr/>
          <p:nvPr/>
        </p:nvSpPr>
        <p:spPr>
          <a:xfrm>
            <a:off x="1771650" y="3525679"/>
            <a:ext cx="6752273" cy="283369"/>
          </a:xfrm>
          <a:prstGeom prst="rect">
            <a:avLst/>
          </a:prstGeom>
          <a:noFill/>
          <a:ln/>
        </p:spPr>
        <p:txBody>
          <a:bodyPr wrap="none" rtlCol="0" anchor="t"/>
          <a:lstStyle/>
          <a:p>
            <a:pPr marL="0" indent="0" algn="l">
              <a:lnSpc>
                <a:spcPts val="2232"/>
              </a:lnSpc>
              <a:buNone/>
            </a:pPr>
            <a:endParaRPr lang="en-US" sz="1395" dirty="0"/>
          </a:p>
        </p:txBody>
      </p:sp>
      <p:sp>
        <p:nvSpPr>
          <p:cNvPr id="13" name="Text 8"/>
          <p:cNvSpPr/>
          <p:nvPr/>
        </p:nvSpPr>
        <p:spPr>
          <a:xfrm>
            <a:off x="1771650" y="3915251"/>
            <a:ext cx="2760345" cy="276820"/>
          </a:xfrm>
          <a:prstGeom prst="rect">
            <a:avLst/>
          </a:prstGeom>
          <a:noFill/>
          <a:ln/>
        </p:spPr>
        <p:txBody>
          <a:bodyPr wrap="none" rtlCol="0" anchor="t"/>
          <a:lstStyle/>
          <a:p>
            <a:pPr marL="0" indent="0" algn="l">
              <a:lnSpc>
                <a:spcPts val="2180"/>
              </a:lnSpc>
              <a:buNone/>
            </a:pPr>
            <a:r>
              <a:rPr lang="en-US" sz="1744" dirty="0">
                <a:solidFill>
                  <a:srgbClr val="124E73"/>
                </a:solidFill>
                <a:latin typeface="MuseoModerno" pitchFamily="34" charset="0"/>
                <a:ea typeface="MuseoModerno" pitchFamily="34" charset="-122"/>
                <a:cs typeface="MuseoModerno" pitchFamily="34" charset="-120"/>
              </a:rPr>
              <a:t>Random Forest Regressor</a:t>
            </a:r>
            <a:endParaRPr lang="en-US" sz="1744" dirty="0"/>
          </a:p>
        </p:txBody>
      </p:sp>
      <p:sp>
        <p:nvSpPr>
          <p:cNvPr id="14" name="Text 9"/>
          <p:cNvSpPr/>
          <p:nvPr/>
        </p:nvSpPr>
        <p:spPr>
          <a:xfrm>
            <a:off x="1771650" y="4298275"/>
            <a:ext cx="6752273" cy="283369"/>
          </a:xfrm>
          <a:prstGeom prst="rect">
            <a:avLst/>
          </a:prstGeom>
          <a:noFill/>
          <a:ln/>
        </p:spPr>
        <p:txBody>
          <a:bodyPr wrap="none" rtlCol="0" anchor="t"/>
          <a:lstStyle/>
          <a:p>
            <a:pPr marL="0" indent="0" algn="l">
              <a:lnSpc>
                <a:spcPts val="2232"/>
              </a:lnSpc>
              <a:buNone/>
            </a:pPr>
            <a:endParaRPr lang="en-US" sz="1395" dirty="0"/>
          </a:p>
        </p:txBody>
      </p:sp>
      <p:pic>
        <p:nvPicPr>
          <p:cNvPr id="15" name="Image 3" descr="preencoded.png"/>
          <p:cNvPicPr>
            <a:picLocks noChangeAspect="1"/>
          </p:cNvPicPr>
          <p:nvPr/>
        </p:nvPicPr>
        <p:blipFill>
          <a:blip r:embed="rId6"/>
          <a:stretch>
            <a:fillRect/>
          </a:stretch>
        </p:blipFill>
        <p:spPr>
          <a:xfrm>
            <a:off x="620078" y="4765834"/>
            <a:ext cx="885825" cy="1417320"/>
          </a:xfrm>
          <a:prstGeom prst="rect">
            <a:avLst/>
          </a:prstGeom>
        </p:spPr>
      </p:pic>
      <p:sp>
        <p:nvSpPr>
          <p:cNvPr id="16" name="Text 10"/>
          <p:cNvSpPr/>
          <p:nvPr/>
        </p:nvSpPr>
        <p:spPr>
          <a:xfrm>
            <a:off x="1771650" y="4942999"/>
            <a:ext cx="2214563" cy="276820"/>
          </a:xfrm>
          <a:prstGeom prst="rect">
            <a:avLst/>
          </a:prstGeom>
          <a:noFill/>
          <a:ln/>
        </p:spPr>
        <p:txBody>
          <a:bodyPr wrap="none" rtlCol="0" anchor="t"/>
          <a:lstStyle/>
          <a:p>
            <a:pPr marL="0" indent="0" algn="l">
              <a:lnSpc>
                <a:spcPts val="2180"/>
              </a:lnSpc>
              <a:buNone/>
            </a:pPr>
            <a:endParaRPr lang="en-US" sz="1744" dirty="0"/>
          </a:p>
        </p:txBody>
      </p:sp>
      <p:sp>
        <p:nvSpPr>
          <p:cNvPr id="17" name="Text 11"/>
          <p:cNvSpPr/>
          <p:nvPr/>
        </p:nvSpPr>
        <p:spPr>
          <a:xfrm>
            <a:off x="1771650" y="5326023"/>
            <a:ext cx="2465070" cy="276820"/>
          </a:xfrm>
          <a:prstGeom prst="rect">
            <a:avLst/>
          </a:prstGeom>
          <a:noFill/>
          <a:ln/>
        </p:spPr>
        <p:txBody>
          <a:bodyPr wrap="none" rtlCol="0" anchor="t"/>
          <a:lstStyle/>
          <a:p>
            <a:pPr marL="0" indent="0" algn="l">
              <a:lnSpc>
                <a:spcPts val="2180"/>
              </a:lnSpc>
              <a:buNone/>
            </a:pPr>
            <a:r>
              <a:rPr lang="en-US" sz="1744" dirty="0">
                <a:solidFill>
                  <a:srgbClr val="124E73"/>
                </a:solidFill>
                <a:latin typeface="MuseoModerno" pitchFamily="34" charset="0"/>
                <a:ea typeface="MuseoModerno" pitchFamily="34" charset="-122"/>
                <a:cs typeface="MuseoModerno" pitchFamily="34" charset="-120"/>
              </a:rPr>
              <a:t>Decision Tree Regressor</a:t>
            </a:r>
            <a:endParaRPr lang="en-US" sz="1744" dirty="0"/>
          </a:p>
        </p:txBody>
      </p:sp>
      <p:sp>
        <p:nvSpPr>
          <p:cNvPr id="18" name="Text 12"/>
          <p:cNvSpPr/>
          <p:nvPr/>
        </p:nvSpPr>
        <p:spPr>
          <a:xfrm>
            <a:off x="1771650" y="5709047"/>
            <a:ext cx="6752273" cy="283369"/>
          </a:xfrm>
          <a:prstGeom prst="rect">
            <a:avLst/>
          </a:prstGeom>
          <a:noFill/>
          <a:ln/>
        </p:spPr>
        <p:txBody>
          <a:bodyPr wrap="none" rtlCol="0" anchor="t"/>
          <a:lstStyle/>
          <a:p>
            <a:pPr marL="0" indent="0" algn="l">
              <a:lnSpc>
                <a:spcPts val="2232"/>
              </a:lnSpc>
              <a:buNone/>
            </a:pPr>
            <a:endParaRPr lang="en-US" sz="1395" dirty="0"/>
          </a:p>
        </p:txBody>
      </p:sp>
      <p:pic>
        <p:nvPicPr>
          <p:cNvPr id="19" name="Image 4" descr="preencoded.png"/>
          <p:cNvPicPr>
            <a:picLocks noChangeAspect="1"/>
          </p:cNvPicPr>
          <p:nvPr/>
        </p:nvPicPr>
        <p:blipFill>
          <a:blip r:embed="rId7"/>
          <a:stretch>
            <a:fillRect/>
          </a:stretch>
        </p:blipFill>
        <p:spPr>
          <a:xfrm>
            <a:off x="620078" y="6183154"/>
            <a:ext cx="885825" cy="1417320"/>
          </a:xfrm>
          <a:prstGeom prst="rect">
            <a:avLst/>
          </a:prstGeom>
        </p:spPr>
      </p:pic>
      <p:sp>
        <p:nvSpPr>
          <p:cNvPr id="20" name="Text 13"/>
          <p:cNvSpPr/>
          <p:nvPr/>
        </p:nvSpPr>
        <p:spPr>
          <a:xfrm>
            <a:off x="1771650" y="6360319"/>
            <a:ext cx="6752273" cy="283369"/>
          </a:xfrm>
          <a:prstGeom prst="rect">
            <a:avLst/>
          </a:prstGeom>
          <a:noFill/>
          <a:ln/>
        </p:spPr>
        <p:txBody>
          <a:bodyPr wrap="none" rtlCol="0" anchor="t"/>
          <a:lstStyle/>
          <a:p>
            <a:pPr marL="0" indent="0" algn="l">
              <a:lnSpc>
                <a:spcPts val="2232"/>
              </a:lnSpc>
              <a:buNone/>
            </a:pPr>
            <a:endParaRPr lang="en-US" sz="1395" dirty="0"/>
          </a:p>
        </p:txBody>
      </p:sp>
      <p:sp>
        <p:nvSpPr>
          <p:cNvPr id="21" name="Text 14"/>
          <p:cNvSpPr/>
          <p:nvPr/>
        </p:nvSpPr>
        <p:spPr>
          <a:xfrm>
            <a:off x="1771650" y="6749891"/>
            <a:ext cx="2971324" cy="276820"/>
          </a:xfrm>
          <a:prstGeom prst="rect">
            <a:avLst/>
          </a:prstGeom>
          <a:noFill/>
          <a:ln/>
        </p:spPr>
        <p:txBody>
          <a:bodyPr wrap="none" rtlCol="0" anchor="t"/>
          <a:lstStyle/>
          <a:p>
            <a:pPr marL="0" indent="0" algn="l">
              <a:lnSpc>
                <a:spcPts val="2180"/>
              </a:lnSpc>
              <a:buNone/>
            </a:pPr>
            <a:r>
              <a:rPr lang="en-US" sz="1744" dirty="0">
                <a:solidFill>
                  <a:srgbClr val="124E73"/>
                </a:solidFill>
                <a:latin typeface="MuseoModerno" pitchFamily="34" charset="0"/>
                <a:ea typeface="MuseoModerno" pitchFamily="34" charset="-122"/>
                <a:cs typeface="MuseoModerno" pitchFamily="34" charset="-120"/>
              </a:rPr>
              <a:t>K-Nearest Neighbors (KNN)</a:t>
            </a:r>
            <a:endParaRPr lang="en-US" sz="1744"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sp>
        <p:nvSpPr>
          <p:cNvPr id="4" name="Text 2"/>
          <p:cNvSpPr/>
          <p:nvPr/>
        </p:nvSpPr>
        <p:spPr>
          <a:xfrm>
            <a:off x="864037" y="997982"/>
            <a:ext cx="3086100" cy="385763"/>
          </a:xfrm>
          <a:prstGeom prst="rect">
            <a:avLst/>
          </a:prstGeom>
          <a:noFill/>
          <a:ln/>
        </p:spPr>
        <p:txBody>
          <a:bodyPr wrap="none" rtlCol="0" anchor="t"/>
          <a:lstStyle/>
          <a:p>
            <a:pPr marL="0" indent="0">
              <a:lnSpc>
                <a:spcPts val="3038"/>
              </a:lnSpc>
              <a:buNone/>
            </a:pPr>
            <a:r>
              <a:rPr lang="en-US" sz="2430" dirty="0">
                <a:solidFill>
                  <a:srgbClr val="124E73"/>
                </a:solidFill>
                <a:latin typeface="MuseoModerno" pitchFamily="34" charset="0"/>
                <a:ea typeface="MuseoModerno" pitchFamily="34" charset="-122"/>
                <a:cs typeface="MuseoModerno" pitchFamily="34" charset="-120"/>
              </a:rPr>
              <a:t>Linear Regression:</a:t>
            </a:r>
            <a:endParaRPr lang="en-US" sz="2430" dirty="0"/>
          </a:p>
        </p:txBody>
      </p:sp>
      <p:sp>
        <p:nvSpPr>
          <p:cNvPr id="5" name="Text 3"/>
          <p:cNvSpPr/>
          <p:nvPr/>
        </p:nvSpPr>
        <p:spPr>
          <a:xfrm>
            <a:off x="864037" y="1877497"/>
            <a:ext cx="12902327" cy="1481257"/>
          </a:xfrm>
          <a:prstGeom prst="rect">
            <a:avLst/>
          </a:prstGeom>
          <a:noFill/>
          <a:ln/>
        </p:spPr>
        <p:txBody>
          <a:bodyPr wrap="square" rtlCol="0" anchor="t"/>
          <a:lstStyle/>
          <a:p>
            <a:pPr marL="0" indent="0">
              <a:lnSpc>
                <a:spcPts val="3888"/>
              </a:lnSpc>
              <a:buNone/>
            </a:pPr>
            <a:r>
              <a:rPr lang="en-US" sz="2430" dirty="0">
                <a:solidFill>
                  <a:srgbClr val="2B4150"/>
                </a:solidFill>
                <a:latin typeface="Source Sans Pro" pitchFamily="34" charset="0"/>
                <a:ea typeface="Source Sans Pro" pitchFamily="34" charset="-122"/>
                <a:cs typeface="Source Sans Pro" pitchFamily="34" charset="-120"/>
              </a:rPr>
              <a:t>Linear regression analysis is used to predict the value of a variable based on the value of another variable. The variable you want to predict is called the dependent variable. The variable you are using to predict the other variable's value is called the independent variable</a:t>
            </a:r>
            <a:endParaRPr lang="en-US" sz="2430" dirty="0"/>
          </a:p>
        </p:txBody>
      </p:sp>
      <p:sp>
        <p:nvSpPr>
          <p:cNvPr id="6" name="Text 4"/>
          <p:cNvSpPr/>
          <p:nvPr/>
        </p:nvSpPr>
        <p:spPr>
          <a:xfrm>
            <a:off x="864037" y="3636407"/>
            <a:ext cx="12902327" cy="1975009"/>
          </a:xfrm>
          <a:prstGeom prst="rect">
            <a:avLst/>
          </a:prstGeom>
          <a:noFill/>
          <a:ln/>
        </p:spPr>
        <p:txBody>
          <a:bodyPr wrap="square" rtlCol="0" anchor="t"/>
          <a:lstStyle/>
          <a:p>
            <a:pPr marL="0" indent="0">
              <a:lnSpc>
                <a:spcPts val="3888"/>
              </a:lnSpc>
              <a:buNone/>
            </a:pPr>
            <a:r>
              <a:rPr lang="en-US" sz="2430" dirty="0">
                <a:solidFill>
                  <a:srgbClr val="2B4150"/>
                </a:solidFill>
                <a:latin typeface="Source Sans Pro" pitchFamily="34" charset="0"/>
                <a:ea typeface="Source Sans Pro" pitchFamily="34" charset="-122"/>
                <a:cs typeface="Source Sans Pro" pitchFamily="34" charset="-120"/>
              </a:rPr>
              <a:t>Y i = β 0 + β 1 X I </a:t>
            </a:r>
            <a:r>
              <a:rPr lang="en-US" sz="2430" b="1" dirty="0">
                <a:solidFill>
                  <a:srgbClr val="2B4150"/>
                </a:solidFill>
                <a:latin typeface="Source Sans Pro" pitchFamily="34" charset="0"/>
                <a:ea typeface="Source Sans Pro" pitchFamily="34" charset="-122"/>
                <a:cs typeface="Source Sans Pro" pitchFamily="34" charset="-120"/>
              </a:rPr>
              <a:t>
</a:t>
            </a:r>
            <a:r>
              <a:rPr lang="en-US" sz="2430" dirty="0">
                <a:solidFill>
                  <a:srgbClr val="2B4150"/>
                </a:solidFill>
                <a:latin typeface="Source Sans Pro" pitchFamily="34" charset="0"/>
                <a:ea typeface="Source Sans Pro" pitchFamily="34" charset="-122"/>
                <a:cs typeface="Source Sans Pro" pitchFamily="34" charset="-120"/>
              </a:rPr>
              <a:t>- y is the dependent variable.
- β0​ is the y-intercept of the regression line.
- β1​ is the slope of the regression line.</a:t>
            </a:r>
            <a:endParaRPr lang="en-US" sz="2430" dirty="0"/>
          </a:p>
        </p:txBody>
      </p:sp>
      <p:sp>
        <p:nvSpPr>
          <p:cNvPr id="7" name="Text 5"/>
          <p:cNvSpPr/>
          <p:nvPr/>
        </p:nvSpPr>
        <p:spPr>
          <a:xfrm>
            <a:off x="864037" y="5981700"/>
            <a:ext cx="3086100" cy="385763"/>
          </a:xfrm>
          <a:prstGeom prst="rect">
            <a:avLst/>
          </a:prstGeom>
          <a:noFill/>
          <a:ln/>
        </p:spPr>
        <p:txBody>
          <a:bodyPr wrap="none" rtlCol="0" anchor="t"/>
          <a:lstStyle/>
          <a:p>
            <a:pPr marL="0" indent="0">
              <a:lnSpc>
                <a:spcPts val="3038"/>
              </a:lnSpc>
              <a:buNone/>
            </a:pPr>
            <a:endParaRPr lang="en-US" sz="2430" dirty="0"/>
          </a:p>
        </p:txBody>
      </p:sp>
      <p:sp>
        <p:nvSpPr>
          <p:cNvPr id="8" name="Text 6"/>
          <p:cNvSpPr/>
          <p:nvPr/>
        </p:nvSpPr>
        <p:spPr>
          <a:xfrm>
            <a:off x="864037" y="6737747"/>
            <a:ext cx="12902327" cy="493752"/>
          </a:xfrm>
          <a:prstGeom prst="rect">
            <a:avLst/>
          </a:prstGeom>
          <a:noFill/>
          <a:ln/>
        </p:spPr>
        <p:txBody>
          <a:bodyPr wrap="none" rtlCol="0" anchor="t"/>
          <a:lstStyle/>
          <a:p>
            <a:pPr marL="0" indent="0">
              <a:lnSpc>
                <a:spcPts val="3888"/>
              </a:lnSpc>
              <a:buNone/>
            </a:pPr>
            <a:endParaRPr lang="en-US" sz="243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sp>
        <p:nvSpPr>
          <p:cNvPr id="4" name="Text 2"/>
          <p:cNvSpPr/>
          <p:nvPr/>
        </p:nvSpPr>
        <p:spPr>
          <a:xfrm>
            <a:off x="1111568" y="1814632"/>
            <a:ext cx="3802380" cy="395049"/>
          </a:xfrm>
          <a:prstGeom prst="rect">
            <a:avLst/>
          </a:prstGeom>
          <a:noFill/>
          <a:ln/>
        </p:spPr>
        <p:txBody>
          <a:bodyPr wrap="none" rtlCol="0" anchor="t"/>
          <a:lstStyle/>
          <a:p>
            <a:pPr marL="0" indent="0" algn="ctr">
              <a:lnSpc>
                <a:spcPts val="3110"/>
              </a:lnSpc>
              <a:buNone/>
            </a:pPr>
            <a:endParaRPr lang="en-US" sz="1944" dirty="0"/>
          </a:p>
        </p:txBody>
      </p:sp>
      <p:sp>
        <p:nvSpPr>
          <p:cNvPr id="5" name="Text 3"/>
          <p:cNvSpPr/>
          <p:nvPr/>
        </p:nvSpPr>
        <p:spPr>
          <a:xfrm>
            <a:off x="5415201" y="1814632"/>
            <a:ext cx="379857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Real</a:t>
            </a:r>
            <a:endParaRPr lang="en-US" sz="1944" dirty="0"/>
          </a:p>
        </p:txBody>
      </p:sp>
      <p:sp>
        <p:nvSpPr>
          <p:cNvPr id="6" name="Text 4"/>
          <p:cNvSpPr/>
          <p:nvPr/>
        </p:nvSpPr>
        <p:spPr>
          <a:xfrm>
            <a:off x="9715024" y="1814632"/>
            <a:ext cx="380238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Predict</a:t>
            </a:r>
            <a:endParaRPr lang="en-US" sz="1944" dirty="0"/>
          </a:p>
        </p:txBody>
      </p:sp>
      <p:sp>
        <p:nvSpPr>
          <p:cNvPr id="7" name="Shape 5"/>
          <p:cNvSpPr/>
          <p:nvPr/>
        </p:nvSpPr>
        <p:spPr>
          <a:xfrm>
            <a:off x="864037" y="2365415"/>
            <a:ext cx="12901017" cy="706517"/>
          </a:xfrm>
          <a:prstGeom prst="rect">
            <a:avLst/>
          </a:prstGeom>
          <a:solidFill>
            <a:srgbClr val="F6F0E4"/>
          </a:solidFill>
          <a:ln/>
        </p:spPr>
        <p:txBody>
          <a:bodyPr/>
          <a:lstStyle/>
          <a:p>
            <a:endParaRPr lang="en-US"/>
          </a:p>
        </p:txBody>
      </p:sp>
      <p:sp>
        <p:nvSpPr>
          <p:cNvPr id="8" name="Text 6"/>
          <p:cNvSpPr/>
          <p:nvPr/>
        </p:nvSpPr>
        <p:spPr>
          <a:xfrm>
            <a:off x="1111568" y="2521148"/>
            <a:ext cx="380238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1270</a:t>
            </a:r>
            <a:endParaRPr lang="en-US" sz="1944" dirty="0"/>
          </a:p>
        </p:txBody>
      </p:sp>
      <p:sp>
        <p:nvSpPr>
          <p:cNvPr id="9" name="Text 7"/>
          <p:cNvSpPr/>
          <p:nvPr/>
        </p:nvSpPr>
        <p:spPr>
          <a:xfrm>
            <a:off x="5415201" y="2521148"/>
            <a:ext cx="379857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102.336</a:t>
            </a:r>
            <a:endParaRPr lang="en-US" sz="1944" dirty="0"/>
          </a:p>
        </p:txBody>
      </p:sp>
      <p:sp>
        <p:nvSpPr>
          <p:cNvPr id="10" name="Text 8"/>
          <p:cNvSpPr/>
          <p:nvPr/>
        </p:nvSpPr>
        <p:spPr>
          <a:xfrm>
            <a:off x="9715024" y="2521148"/>
            <a:ext cx="380238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112.0084</a:t>
            </a:r>
            <a:endParaRPr lang="en-US" sz="1944" dirty="0"/>
          </a:p>
        </p:txBody>
      </p:sp>
      <p:sp>
        <p:nvSpPr>
          <p:cNvPr id="11" name="Text 9"/>
          <p:cNvSpPr/>
          <p:nvPr/>
        </p:nvSpPr>
        <p:spPr>
          <a:xfrm>
            <a:off x="1111568" y="3227665"/>
            <a:ext cx="380238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272</a:t>
            </a:r>
            <a:endParaRPr lang="en-US" sz="1944" dirty="0"/>
          </a:p>
        </p:txBody>
      </p:sp>
      <p:sp>
        <p:nvSpPr>
          <p:cNvPr id="12" name="Text 10"/>
          <p:cNvSpPr/>
          <p:nvPr/>
        </p:nvSpPr>
        <p:spPr>
          <a:xfrm>
            <a:off x="5415201" y="3227665"/>
            <a:ext cx="379857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5.280</a:t>
            </a:r>
            <a:endParaRPr lang="en-US" sz="1944" dirty="0"/>
          </a:p>
        </p:txBody>
      </p:sp>
      <p:sp>
        <p:nvSpPr>
          <p:cNvPr id="13" name="Text 11"/>
          <p:cNvSpPr/>
          <p:nvPr/>
        </p:nvSpPr>
        <p:spPr>
          <a:xfrm>
            <a:off x="9715024" y="3227665"/>
            <a:ext cx="380238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5.7688</a:t>
            </a:r>
            <a:endParaRPr lang="en-US" sz="1944" dirty="0"/>
          </a:p>
        </p:txBody>
      </p:sp>
      <p:sp>
        <p:nvSpPr>
          <p:cNvPr id="14" name="Shape 12"/>
          <p:cNvSpPr/>
          <p:nvPr/>
        </p:nvSpPr>
        <p:spPr>
          <a:xfrm>
            <a:off x="864037" y="3778448"/>
            <a:ext cx="12901017" cy="706517"/>
          </a:xfrm>
          <a:prstGeom prst="rect">
            <a:avLst/>
          </a:prstGeom>
          <a:solidFill>
            <a:srgbClr val="F6F0E4"/>
          </a:solidFill>
          <a:ln/>
        </p:spPr>
        <p:txBody>
          <a:bodyPr/>
          <a:lstStyle/>
          <a:p>
            <a:endParaRPr lang="en-US"/>
          </a:p>
        </p:txBody>
      </p:sp>
      <p:sp>
        <p:nvSpPr>
          <p:cNvPr id="15" name="Text 13"/>
          <p:cNvSpPr/>
          <p:nvPr/>
        </p:nvSpPr>
        <p:spPr>
          <a:xfrm>
            <a:off x="1111568" y="3934182"/>
            <a:ext cx="380238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8308</a:t>
            </a:r>
            <a:endParaRPr lang="en-US" sz="1944" dirty="0"/>
          </a:p>
        </p:txBody>
      </p:sp>
      <p:sp>
        <p:nvSpPr>
          <p:cNvPr id="16" name="Text 14"/>
          <p:cNvSpPr/>
          <p:nvPr/>
        </p:nvSpPr>
        <p:spPr>
          <a:xfrm>
            <a:off x="5415201" y="3934182"/>
            <a:ext cx="379857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37.170</a:t>
            </a:r>
            <a:endParaRPr lang="en-US" sz="1944" dirty="0"/>
          </a:p>
        </p:txBody>
      </p:sp>
      <p:sp>
        <p:nvSpPr>
          <p:cNvPr id="17" name="Text 15"/>
          <p:cNvSpPr/>
          <p:nvPr/>
        </p:nvSpPr>
        <p:spPr>
          <a:xfrm>
            <a:off x="9715024" y="3934182"/>
            <a:ext cx="380238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36.0032</a:t>
            </a:r>
            <a:endParaRPr lang="en-US" sz="1944" dirty="0"/>
          </a:p>
        </p:txBody>
      </p:sp>
      <p:sp>
        <p:nvSpPr>
          <p:cNvPr id="18" name="Text 16"/>
          <p:cNvSpPr/>
          <p:nvPr/>
        </p:nvSpPr>
        <p:spPr>
          <a:xfrm>
            <a:off x="1111568" y="4640699"/>
            <a:ext cx="380238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8494</a:t>
            </a:r>
            <a:endParaRPr lang="en-US" sz="1944" dirty="0"/>
          </a:p>
        </p:txBody>
      </p:sp>
      <p:sp>
        <p:nvSpPr>
          <p:cNvPr id="19" name="Text 17"/>
          <p:cNvSpPr/>
          <p:nvPr/>
        </p:nvSpPr>
        <p:spPr>
          <a:xfrm>
            <a:off x="5415201" y="4640699"/>
            <a:ext cx="379857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6.080</a:t>
            </a:r>
            <a:endParaRPr lang="en-US" sz="1944" dirty="0"/>
          </a:p>
        </p:txBody>
      </p:sp>
      <p:sp>
        <p:nvSpPr>
          <p:cNvPr id="20" name="Text 18"/>
          <p:cNvSpPr/>
          <p:nvPr/>
        </p:nvSpPr>
        <p:spPr>
          <a:xfrm>
            <a:off x="9715024" y="4640699"/>
            <a:ext cx="380238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6.0960</a:t>
            </a:r>
            <a:endParaRPr lang="en-US" sz="1944" dirty="0"/>
          </a:p>
        </p:txBody>
      </p:sp>
      <p:sp>
        <p:nvSpPr>
          <p:cNvPr id="21" name="Shape 19"/>
          <p:cNvSpPr/>
          <p:nvPr/>
        </p:nvSpPr>
        <p:spPr>
          <a:xfrm>
            <a:off x="864037" y="5191482"/>
            <a:ext cx="12901017" cy="706517"/>
          </a:xfrm>
          <a:prstGeom prst="rect">
            <a:avLst/>
          </a:prstGeom>
          <a:solidFill>
            <a:srgbClr val="F6F0E4"/>
          </a:solidFill>
          <a:ln/>
        </p:spPr>
        <p:txBody>
          <a:bodyPr/>
          <a:lstStyle/>
          <a:p>
            <a:endParaRPr lang="en-US"/>
          </a:p>
        </p:txBody>
      </p:sp>
      <p:sp>
        <p:nvSpPr>
          <p:cNvPr id="22" name="Text 20"/>
          <p:cNvSpPr/>
          <p:nvPr/>
        </p:nvSpPr>
        <p:spPr>
          <a:xfrm>
            <a:off x="1111568" y="5347216"/>
            <a:ext cx="380238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2784</a:t>
            </a:r>
            <a:endParaRPr lang="en-US" sz="1944" dirty="0"/>
          </a:p>
        </p:txBody>
      </p:sp>
      <p:sp>
        <p:nvSpPr>
          <p:cNvPr id="23" name="Text 21"/>
          <p:cNvSpPr/>
          <p:nvPr/>
        </p:nvSpPr>
        <p:spPr>
          <a:xfrm>
            <a:off x="5415201" y="5347216"/>
            <a:ext cx="379857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23.976</a:t>
            </a:r>
            <a:endParaRPr lang="en-US" sz="1944" dirty="0"/>
          </a:p>
        </p:txBody>
      </p:sp>
      <p:sp>
        <p:nvSpPr>
          <p:cNvPr id="24" name="Text 22"/>
          <p:cNvSpPr/>
          <p:nvPr/>
        </p:nvSpPr>
        <p:spPr>
          <a:xfrm>
            <a:off x="9715024" y="5347216"/>
            <a:ext cx="380238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23.9720</a:t>
            </a:r>
            <a:endParaRPr lang="en-US" sz="1944" dirty="0"/>
          </a:p>
        </p:txBody>
      </p:sp>
      <p:sp>
        <p:nvSpPr>
          <p:cNvPr id="25" name="Text 23"/>
          <p:cNvSpPr/>
          <p:nvPr/>
        </p:nvSpPr>
        <p:spPr>
          <a:xfrm>
            <a:off x="864037" y="6175653"/>
            <a:ext cx="12902327"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Accuracy: 37.56 %</a:t>
            </a:r>
            <a:endParaRPr lang="en-US" sz="1944"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4269" y="0"/>
            <a:ext cx="14630400" cy="8229600"/>
          </a:xfrm>
          <a:prstGeom prst="rect">
            <a:avLst/>
          </a:prstGeom>
          <a:solidFill>
            <a:srgbClr val="FFFCF5"/>
          </a:solidFill>
          <a:ln/>
        </p:spPr>
        <p:txBody>
          <a:bodyPr/>
          <a:lstStyle/>
          <a:p>
            <a:endParaRPr lang="en-US"/>
          </a:p>
        </p:txBody>
      </p:sp>
      <p:sp>
        <p:nvSpPr>
          <p:cNvPr id="4" name="Text 2"/>
          <p:cNvSpPr/>
          <p:nvPr/>
        </p:nvSpPr>
        <p:spPr>
          <a:xfrm>
            <a:off x="1110853" y="891778"/>
            <a:ext cx="595372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Advantage</a:t>
            </a:r>
            <a:endParaRPr lang="en-US" sz="1944" dirty="0"/>
          </a:p>
        </p:txBody>
      </p:sp>
      <p:sp>
        <p:nvSpPr>
          <p:cNvPr id="5" name="Text 3"/>
          <p:cNvSpPr/>
          <p:nvPr/>
        </p:nvSpPr>
        <p:spPr>
          <a:xfrm>
            <a:off x="7565827" y="891778"/>
            <a:ext cx="595372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Disadvantage</a:t>
            </a:r>
            <a:endParaRPr lang="en-US" sz="1944" dirty="0"/>
          </a:p>
        </p:txBody>
      </p:sp>
      <p:sp>
        <p:nvSpPr>
          <p:cNvPr id="6" name="Shape 4"/>
          <p:cNvSpPr/>
          <p:nvPr/>
        </p:nvSpPr>
        <p:spPr>
          <a:xfrm>
            <a:off x="864037" y="1442561"/>
            <a:ext cx="12902327" cy="1101566"/>
          </a:xfrm>
          <a:prstGeom prst="rect">
            <a:avLst/>
          </a:prstGeom>
          <a:solidFill>
            <a:srgbClr val="F6F0E4"/>
          </a:solidFill>
          <a:ln/>
        </p:spPr>
        <p:txBody>
          <a:bodyPr/>
          <a:lstStyle/>
          <a:p>
            <a:endParaRPr lang="en-US"/>
          </a:p>
        </p:txBody>
      </p:sp>
      <p:sp>
        <p:nvSpPr>
          <p:cNvPr id="7" name="Text 5"/>
          <p:cNvSpPr/>
          <p:nvPr/>
        </p:nvSpPr>
        <p:spPr>
          <a:xfrm>
            <a:off x="1110853" y="1598295"/>
            <a:ext cx="5953720" cy="395049"/>
          </a:xfrm>
          <a:prstGeom prst="rect">
            <a:avLst/>
          </a:prstGeom>
          <a:noFill/>
          <a:ln/>
        </p:spPr>
        <p:txBody>
          <a:bodyPr wrap="non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Simplicity: Easy to understand and implement.</a:t>
            </a:r>
            <a:endParaRPr lang="en-US" sz="1944" dirty="0"/>
          </a:p>
        </p:txBody>
      </p:sp>
      <p:sp>
        <p:nvSpPr>
          <p:cNvPr id="8" name="Text 6"/>
          <p:cNvSpPr/>
          <p:nvPr/>
        </p:nvSpPr>
        <p:spPr>
          <a:xfrm>
            <a:off x="7565827" y="1598295"/>
            <a:ext cx="5953720" cy="790099"/>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Linearity Assumption: Assumes a linear relationship, which may not always be true.</a:t>
            </a:r>
            <a:endParaRPr lang="en-US" sz="1944" dirty="0"/>
          </a:p>
        </p:txBody>
      </p:sp>
      <p:sp>
        <p:nvSpPr>
          <p:cNvPr id="9" name="Text 7"/>
          <p:cNvSpPr/>
          <p:nvPr/>
        </p:nvSpPr>
        <p:spPr>
          <a:xfrm>
            <a:off x="1110853" y="2699861"/>
            <a:ext cx="5953720" cy="790099"/>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Efficiency: Computationally efficient for small to moderately sized datasets.</a:t>
            </a:r>
            <a:endParaRPr lang="en-US" sz="1944" dirty="0"/>
          </a:p>
        </p:txBody>
      </p:sp>
      <p:sp>
        <p:nvSpPr>
          <p:cNvPr id="10" name="Text 8"/>
          <p:cNvSpPr/>
          <p:nvPr/>
        </p:nvSpPr>
        <p:spPr>
          <a:xfrm>
            <a:off x="7565827" y="2699861"/>
            <a:ext cx="5953720" cy="395049"/>
          </a:xfrm>
          <a:prstGeom prst="rect">
            <a:avLst/>
          </a:prstGeom>
          <a:noFill/>
          <a:ln/>
        </p:spPr>
        <p:txBody>
          <a:bodyPr wrap="non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Outliers: Sensitive to outliers, which can skew results.</a:t>
            </a:r>
            <a:endParaRPr lang="en-US" sz="1944" dirty="0"/>
          </a:p>
        </p:txBody>
      </p:sp>
      <p:sp>
        <p:nvSpPr>
          <p:cNvPr id="11" name="Shape 9"/>
          <p:cNvSpPr/>
          <p:nvPr/>
        </p:nvSpPr>
        <p:spPr>
          <a:xfrm>
            <a:off x="864037" y="3645694"/>
            <a:ext cx="12902327" cy="1644729"/>
          </a:xfrm>
          <a:prstGeom prst="rect">
            <a:avLst/>
          </a:prstGeom>
          <a:solidFill>
            <a:srgbClr val="F6F0E4"/>
          </a:solidFill>
          <a:ln/>
        </p:spPr>
        <p:txBody>
          <a:bodyPr/>
          <a:lstStyle/>
          <a:p>
            <a:endParaRPr lang="en-US" dirty="0"/>
          </a:p>
        </p:txBody>
      </p:sp>
      <p:sp>
        <p:nvSpPr>
          <p:cNvPr id="12" name="Text 10"/>
          <p:cNvSpPr/>
          <p:nvPr/>
        </p:nvSpPr>
        <p:spPr>
          <a:xfrm>
            <a:off x="1110853" y="3801427"/>
            <a:ext cx="5953720" cy="790099"/>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Interpretability: Coefficients indicate the strength and direction of relationships between variables.</a:t>
            </a:r>
            <a:endParaRPr lang="en-US" sz="1944" dirty="0"/>
          </a:p>
        </p:txBody>
      </p:sp>
      <p:sp>
        <p:nvSpPr>
          <p:cNvPr id="13" name="Text 11"/>
          <p:cNvSpPr/>
          <p:nvPr/>
        </p:nvSpPr>
        <p:spPr>
          <a:xfrm>
            <a:off x="7565827" y="3801427"/>
            <a:ext cx="5953720" cy="790099"/>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Normality of Errors: Assumes normally distributed residuals.</a:t>
            </a:r>
            <a:endParaRPr lang="en-US" sz="1944" dirty="0"/>
          </a:p>
        </p:txBody>
      </p:sp>
      <p:sp>
        <p:nvSpPr>
          <p:cNvPr id="14" name="Text 12"/>
          <p:cNvSpPr/>
          <p:nvPr/>
        </p:nvSpPr>
        <p:spPr>
          <a:xfrm>
            <a:off x="7565827" y="4739640"/>
            <a:ext cx="5953720" cy="395049"/>
          </a:xfrm>
          <a:prstGeom prst="rect">
            <a:avLst/>
          </a:prstGeom>
          <a:noFill/>
          <a:ln/>
        </p:spPr>
        <p:txBody>
          <a:bodyPr wrap="none" rtlCol="0" anchor="t"/>
          <a:lstStyle/>
          <a:p>
            <a:pPr marL="0" indent="0">
              <a:lnSpc>
                <a:spcPts val="3110"/>
              </a:lnSpc>
              <a:buNone/>
            </a:pPr>
            <a:endParaRPr lang="en-US" sz="1944" dirty="0"/>
          </a:p>
        </p:txBody>
      </p:sp>
      <p:sp>
        <p:nvSpPr>
          <p:cNvPr id="15" name="Text 13"/>
          <p:cNvSpPr/>
          <p:nvPr/>
        </p:nvSpPr>
        <p:spPr>
          <a:xfrm>
            <a:off x="1110853" y="5446157"/>
            <a:ext cx="5953720" cy="790099"/>
          </a:xfrm>
          <a:prstGeom prst="rect">
            <a:avLst/>
          </a:prstGeom>
          <a:noFill/>
          <a:ln/>
        </p:spPr>
        <p:txBody>
          <a:bodyPr wrap="square" rtlCol="0" anchor="t"/>
          <a:lstStyle/>
          <a:p>
            <a:pPr marL="0" indent="0">
              <a:lnSpc>
                <a:spcPts val="3110"/>
              </a:lnSpc>
              <a:buNone/>
            </a:pPr>
            <a:endParaRPr lang="en-US" sz="1944" dirty="0"/>
          </a:p>
        </p:txBody>
      </p:sp>
      <p:sp>
        <p:nvSpPr>
          <p:cNvPr id="16" name="Text 14"/>
          <p:cNvSpPr/>
          <p:nvPr/>
        </p:nvSpPr>
        <p:spPr>
          <a:xfrm>
            <a:off x="7565827" y="5446157"/>
            <a:ext cx="5953720" cy="790099"/>
          </a:xfrm>
          <a:prstGeom prst="rect">
            <a:avLst/>
          </a:prstGeom>
          <a:noFill/>
          <a:ln/>
        </p:spPr>
        <p:txBody>
          <a:bodyPr wrap="square" rtlCol="0" anchor="t"/>
          <a:lstStyle/>
          <a:p>
            <a:pPr marL="0" indent="0">
              <a:lnSpc>
                <a:spcPts val="3110"/>
              </a:lnSpc>
              <a:buNone/>
            </a:pPr>
            <a:endParaRPr lang="en-US" sz="1944" dirty="0"/>
          </a:p>
        </p:txBody>
      </p:sp>
      <p:sp>
        <p:nvSpPr>
          <p:cNvPr id="18" name="Text 16"/>
          <p:cNvSpPr/>
          <p:nvPr/>
        </p:nvSpPr>
        <p:spPr>
          <a:xfrm>
            <a:off x="1110853" y="6547723"/>
            <a:ext cx="5953720" cy="790099"/>
          </a:xfrm>
          <a:prstGeom prst="rect">
            <a:avLst/>
          </a:prstGeom>
          <a:noFill/>
          <a:ln/>
        </p:spPr>
        <p:txBody>
          <a:bodyPr wrap="square" rtlCol="0" anchor="t"/>
          <a:lstStyle/>
          <a:p>
            <a:pPr marL="0" indent="0">
              <a:lnSpc>
                <a:spcPts val="3110"/>
              </a:lnSpc>
              <a:buNone/>
            </a:pPr>
            <a:endParaRPr lang="en-US" sz="1944" dirty="0"/>
          </a:p>
        </p:txBody>
      </p:sp>
      <p:sp>
        <p:nvSpPr>
          <p:cNvPr id="19" name="Text 17"/>
          <p:cNvSpPr/>
          <p:nvPr/>
        </p:nvSpPr>
        <p:spPr>
          <a:xfrm>
            <a:off x="7565827" y="6547723"/>
            <a:ext cx="5953720" cy="790099"/>
          </a:xfrm>
          <a:prstGeom prst="rect">
            <a:avLst/>
          </a:prstGeom>
          <a:noFill/>
          <a:ln/>
        </p:spPr>
        <p:txBody>
          <a:bodyPr wrap="square" rtlCol="0" anchor="t"/>
          <a:lstStyle/>
          <a:p>
            <a:pPr marL="0" indent="0">
              <a:lnSpc>
                <a:spcPts val="3110"/>
              </a:lnSpc>
              <a:buNone/>
            </a:pPr>
            <a:endParaRPr lang="en-US" sz="1944"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sp>
        <p:nvSpPr>
          <p:cNvPr id="4" name="Text 2"/>
          <p:cNvSpPr/>
          <p:nvPr/>
        </p:nvSpPr>
        <p:spPr>
          <a:xfrm>
            <a:off x="864037" y="2301835"/>
            <a:ext cx="3921919" cy="385763"/>
          </a:xfrm>
          <a:prstGeom prst="rect">
            <a:avLst/>
          </a:prstGeom>
          <a:noFill/>
          <a:ln/>
        </p:spPr>
        <p:txBody>
          <a:bodyPr wrap="none" rtlCol="0" anchor="t"/>
          <a:lstStyle/>
          <a:p>
            <a:pPr marL="0" indent="0">
              <a:lnSpc>
                <a:spcPts val="3038"/>
              </a:lnSpc>
              <a:buNone/>
            </a:pPr>
            <a:r>
              <a:rPr lang="en-US" sz="2430" dirty="0">
                <a:solidFill>
                  <a:srgbClr val="124E73"/>
                </a:solidFill>
                <a:latin typeface="MuseoModerno" pitchFamily="34" charset="0"/>
                <a:ea typeface="MuseoModerno" pitchFamily="34" charset="-122"/>
                <a:cs typeface="MuseoModerno" pitchFamily="34" charset="-120"/>
              </a:rPr>
              <a:t>Random Forest Regressor:</a:t>
            </a:r>
            <a:endParaRPr lang="en-US" sz="2430" dirty="0"/>
          </a:p>
        </p:txBody>
      </p:sp>
      <p:sp>
        <p:nvSpPr>
          <p:cNvPr id="5" name="Text 3"/>
          <p:cNvSpPr/>
          <p:nvPr/>
        </p:nvSpPr>
        <p:spPr>
          <a:xfrm>
            <a:off x="864037" y="3181350"/>
            <a:ext cx="12902327" cy="1975009"/>
          </a:xfrm>
          <a:prstGeom prst="rect">
            <a:avLst/>
          </a:prstGeom>
          <a:noFill/>
          <a:ln/>
        </p:spPr>
        <p:txBody>
          <a:bodyPr wrap="square" rtlCol="0" anchor="t"/>
          <a:lstStyle/>
          <a:p>
            <a:pPr marL="0" indent="0">
              <a:lnSpc>
                <a:spcPts val="3888"/>
              </a:lnSpc>
              <a:buNone/>
            </a:pPr>
            <a:r>
              <a:rPr lang="en-US" sz="2430" dirty="0">
                <a:solidFill>
                  <a:srgbClr val="2B4150"/>
                </a:solidFill>
                <a:latin typeface="Source Sans Pro" pitchFamily="34" charset="0"/>
                <a:ea typeface="Source Sans Pro" pitchFamily="34" charset="-122"/>
                <a:cs typeface="Source Sans Pro" pitchFamily="34" charset="-120"/>
              </a:rPr>
              <a:t>Random Forest Regressor is an ensemble learning method that operates by constructing multiple decision trees during training and outputting the average prediction of the individual trees. It is particularly useful for regression tasks due to its ability to model complex relationships and handle high-dimensional data.</a:t>
            </a:r>
            <a:endParaRPr lang="en-US" sz="2430" dirty="0"/>
          </a:p>
        </p:txBody>
      </p:sp>
      <p:sp>
        <p:nvSpPr>
          <p:cNvPr id="6" name="Text 4"/>
          <p:cNvSpPr/>
          <p:nvPr/>
        </p:nvSpPr>
        <p:spPr>
          <a:xfrm>
            <a:off x="864037" y="5434013"/>
            <a:ext cx="12902327" cy="493752"/>
          </a:xfrm>
          <a:prstGeom prst="rect">
            <a:avLst/>
          </a:prstGeom>
          <a:noFill/>
          <a:ln/>
        </p:spPr>
        <p:txBody>
          <a:bodyPr wrap="none" rtlCol="0" anchor="t"/>
          <a:lstStyle/>
          <a:p>
            <a:pPr marL="0" indent="0">
              <a:lnSpc>
                <a:spcPts val="3888"/>
              </a:lnSpc>
              <a:buNone/>
            </a:pPr>
            <a:endParaRPr lang="en-US" sz="243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sp>
        <p:nvSpPr>
          <p:cNvPr id="4" name="Text 2"/>
          <p:cNvSpPr/>
          <p:nvPr/>
        </p:nvSpPr>
        <p:spPr>
          <a:xfrm>
            <a:off x="1111568" y="1814632"/>
            <a:ext cx="3802380" cy="395049"/>
          </a:xfrm>
          <a:prstGeom prst="rect">
            <a:avLst/>
          </a:prstGeom>
          <a:noFill/>
          <a:ln/>
        </p:spPr>
        <p:txBody>
          <a:bodyPr wrap="none" rtlCol="0" anchor="t"/>
          <a:lstStyle/>
          <a:p>
            <a:pPr marL="0" indent="0">
              <a:lnSpc>
                <a:spcPts val="3110"/>
              </a:lnSpc>
              <a:buNone/>
            </a:pPr>
            <a:endParaRPr lang="en-US" sz="1944" dirty="0"/>
          </a:p>
        </p:txBody>
      </p:sp>
      <p:sp>
        <p:nvSpPr>
          <p:cNvPr id="5" name="Text 3"/>
          <p:cNvSpPr/>
          <p:nvPr/>
        </p:nvSpPr>
        <p:spPr>
          <a:xfrm>
            <a:off x="5415201" y="1814632"/>
            <a:ext cx="379857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Real</a:t>
            </a:r>
            <a:endParaRPr lang="en-US" sz="1944" dirty="0"/>
          </a:p>
        </p:txBody>
      </p:sp>
      <p:sp>
        <p:nvSpPr>
          <p:cNvPr id="6" name="Text 4"/>
          <p:cNvSpPr/>
          <p:nvPr/>
        </p:nvSpPr>
        <p:spPr>
          <a:xfrm>
            <a:off x="9715024" y="1814632"/>
            <a:ext cx="380238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Predict</a:t>
            </a:r>
            <a:endParaRPr lang="en-US" sz="1944" dirty="0"/>
          </a:p>
        </p:txBody>
      </p:sp>
      <p:sp>
        <p:nvSpPr>
          <p:cNvPr id="7" name="Shape 5"/>
          <p:cNvSpPr/>
          <p:nvPr/>
        </p:nvSpPr>
        <p:spPr>
          <a:xfrm>
            <a:off x="864037" y="2365415"/>
            <a:ext cx="12901017" cy="706517"/>
          </a:xfrm>
          <a:prstGeom prst="rect">
            <a:avLst/>
          </a:prstGeom>
          <a:solidFill>
            <a:srgbClr val="F6F0E4"/>
          </a:solidFill>
          <a:ln/>
        </p:spPr>
        <p:txBody>
          <a:bodyPr/>
          <a:lstStyle/>
          <a:p>
            <a:endParaRPr lang="en-US"/>
          </a:p>
        </p:txBody>
      </p:sp>
      <p:sp>
        <p:nvSpPr>
          <p:cNvPr id="8" name="Text 6"/>
          <p:cNvSpPr/>
          <p:nvPr/>
        </p:nvSpPr>
        <p:spPr>
          <a:xfrm>
            <a:off x="1111568" y="2521148"/>
            <a:ext cx="380238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1270</a:t>
            </a:r>
            <a:endParaRPr lang="en-US" sz="1944" dirty="0"/>
          </a:p>
        </p:txBody>
      </p:sp>
      <p:sp>
        <p:nvSpPr>
          <p:cNvPr id="9" name="Text 7"/>
          <p:cNvSpPr/>
          <p:nvPr/>
        </p:nvSpPr>
        <p:spPr>
          <a:xfrm>
            <a:off x="5415201" y="2521148"/>
            <a:ext cx="379857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102.336</a:t>
            </a:r>
            <a:endParaRPr lang="en-US" sz="1944" dirty="0"/>
          </a:p>
        </p:txBody>
      </p:sp>
      <p:sp>
        <p:nvSpPr>
          <p:cNvPr id="10" name="Text 8"/>
          <p:cNvSpPr/>
          <p:nvPr/>
        </p:nvSpPr>
        <p:spPr>
          <a:xfrm>
            <a:off x="9715024" y="2521148"/>
            <a:ext cx="380238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102.13742</a:t>
            </a:r>
            <a:endParaRPr lang="en-US" sz="1944" dirty="0"/>
          </a:p>
        </p:txBody>
      </p:sp>
      <p:sp>
        <p:nvSpPr>
          <p:cNvPr id="11" name="Text 9"/>
          <p:cNvSpPr/>
          <p:nvPr/>
        </p:nvSpPr>
        <p:spPr>
          <a:xfrm>
            <a:off x="1111568" y="3227665"/>
            <a:ext cx="380238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272</a:t>
            </a:r>
            <a:endParaRPr lang="en-US" sz="1944" dirty="0"/>
          </a:p>
        </p:txBody>
      </p:sp>
      <p:sp>
        <p:nvSpPr>
          <p:cNvPr id="12" name="Text 10"/>
          <p:cNvSpPr/>
          <p:nvPr/>
        </p:nvSpPr>
        <p:spPr>
          <a:xfrm>
            <a:off x="5415201" y="3227665"/>
            <a:ext cx="379857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5.280</a:t>
            </a:r>
            <a:endParaRPr lang="en-US" sz="1944" dirty="0"/>
          </a:p>
        </p:txBody>
      </p:sp>
      <p:sp>
        <p:nvSpPr>
          <p:cNvPr id="13" name="Text 11"/>
          <p:cNvSpPr/>
          <p:nvPr/>
        </p:nvSpPr>
        <p:spPr>
          <a:xfrm>
            <a:off x="9715024" y="3227665"/>
            <a:ext cx="380238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5.40474</a:t>
            </a:r>
            <a:endParaRPr lang="en-US" sz="1944" dirty="0"/>
          </a:p>
        </p:txBody>
      </p:sp>
      <p:sp>
        <p:nvSpPr>
          <p:cNvPr id="14" name="Shape 12"/>
          <p:cNvSpPr/>
          <p:nvPr/>
        </p:nvSpPr>
        <p:spPr>
          <a:xfrm>
            <a:off x="864037" y="3778448"/>
            <a:ext cx="12901017" cy="706517"/>
          </a:xfrm>
          <a:prstGeom prst="rect">
            <a:avLst/>
          </a:prstGeom>
          <a:solidFill>
            <a:srgbClr val="F6F0E4"/>
          </a:solidFill>
          <a:ln/>
        </p:spPr>
        <p:txBody>
          <a:bodyPr/>
          <a:lstStyle/>
          <a:p>
            <a:endParaRPr lang="en-US"/>
          </a:p>
        </p:txBody>
      </p:sp>
      <p:sp>
        <p:nvSpPr>
          <p:cNvPr id="15" name="Text 13"/>
          <p:cNvSpPr/>
          <p:nvPr/>
        </p:nvSpPr>
        <p:spPr>
          <a:xfrm>
            <a:off x="1111568" y="3934182"/>
            <a:ext cx="380238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8308</a:t>
            </a:r>
            <a:endParaRPr lang="en-US" sz="1944" dirty="0"/>
          </a:p>
        </p:txBody>
      </p:sp>
      <p:sp>
        <p:nvSpPr>
          <p:cNvPr id="16" name="Text 14"/>
          <p:cNvSpPr/>
          <p:nvPr/>
        </p:nvSpPr>
        <p:spPr>
          <a:xfrm>
            <a:off x="5415201" y="3934182"/>
            <a:ext cx="379857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37.170</a:t>
            </a:r>
            <a:endParaRPr lang="en-US" sz="1944" dirty="0"/>
          </a:p>
        </p:txBody>
      </p:sp>
      <p:sp>
        <p:nvSpPr>
          <p:cNvPr id="17" name="Text 15"/>
          <p:cNvSpPr/>
          <p:nvPr/>
        </p:nvSpPr>
        <p:spPr>
          <a:xfrm>
            <a:off x="9715024" y="3934182"/>
            <a:ext cx="380238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37.22408</a:t>
            </a:r>
            <a:endParaRPr lang="en-US" sz="1944" dirty="0"/>
          </a:p>
        </p:txBody>
      </p:sp>
      <p:sp>
        <p:nvSpPr>
          <p:cNvPr id="18" name="Text 16"/>
          <p:cNvSpPr/>
          <p:nvPr/>
        </p:nvSpPr>
        <p:spPr>
          <a:xfrm>
            <a:off x="1111568" y="4640699"/>
            <a:ext cx="380238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8494</a:t>
            </a:r>
            <a:endParaRPr lang="en-US" sz="1944" dirty="0"/>
          </a:p>
        </p:txBody>
      </p:sp>
      <p:sp>
        <p:nvSpPr>
          <p:cNvPr id="19" name="Text 17"/>
          <p:cNvSpPr/>
          <p:nvPr/>
        </p:nvSpPr>
        <p:spPr>
          <a:xfrm>
            <a:off x="5415201" y="4640699"/>
            <a:ext cx="379857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6.080</a:t>
            </a:r>
            <a:endParaRPr lang="en-US" sz="1944" dirty="0"/>
          </a:p>
        </p:txBody>
      </p:sp>
      <p:sp>
        <p:nvSpPr>
          <p:cNvPr id="20" name="Text 18"/>
          <p:cNvSpPr/>
          <p:nvPr/>
        </p:nvSpPr>
        <p:spPr>
          <a:xfrm>
            <a:off x="9715024" y="4640699"/>
            <a:ext cx="380238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6.09593</a:t>
            </a:r>
            <a:endParaRPr lang="en-US" sz="1944" dirty="0"/>
          </a:p>
        </p:txBody>
      </p:sp>
      <p:sp>
        <p:nvSpPr>
          <p:cNvPr id="21" name="Shape 19"/>
          <p:cNvSpPr/>
          <p:nvPr/>
        </p:nvSpPr>
        <p:spPr>
          <a:xfrm>
            <a:off x="864037" y="5191482"/>
            <a:ext cx="12901017" cy="706517"/>
          </a:xfrm>
          <a:prstGeom prst="rect">
            <a:avLst/>
          </a:prstGeom>
          <a:solidFill>
            <a:srgbClr val="F6F0E4"/>
          </a:solidFill>
          <a:ln/>
        </p:spPr>
        <p:txBody>
          <a:bodyPr/>
          <a:lstStyle/>
          <a:p>
            <a:endParaRPr lang="en-US"/>
          </a:p>
        </p:txBody>
      </p:sp>
      <p:sp>
        <p:nvSpPr>
          <p:cNvPr id="22" name="Text 20"/>
          <p:cNvSpPr/>
          <p:nvPr/>
        </p:nvSpPr>
        <p:spPr>
          <a:xfrm>
            <a:off x="1111568" y="5347216"/>
            <a:ext cx="380238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2784</a:t>
            </a:r>
            <a:endParaRPr lang="en-US" sz="1944" dirty="0"/>
          </a:p>
        </p:txBody>
      </p:sp>
      <p:sp>
        <p:nvSpPr>
          <p:cNvPr id="23" name="Text 21"/>
          <p:cNvSpPr/>
          <p:nvPr/>
        </p:nvSpPr>
        <p:spPr>
          <a:xfrm>
            <a:off x="5415201" y="5347216"/>
            <a:ext cx="379857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23.976</a:t>
            </a:r>
            <a:endParaRPr lang="en-US" sz="1944" dirty="0"/>
          </a:p>
        </p:txBody>
      </p:sp>
      <p:sp>
        <p:nvSpPr>
          <p:cNvPr id="24" name="Text 22"/>
          <p:cNvSpPr/>
          <p:nvPr/>
        </p:nvSpPr>
        <p:spPr>
          <a:xfrm>
            <a:off x="9715024" y="5347216"/>
            <a:ext cx="380238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23.97122</a:t>
            </a:r>
            <a:endParaRPr lang="en-US" sz="1944" dirty="0"/>
          </a:p>
        </p:txBody>
      </p:sp>
      <p:sp>
        <p:nvSpPr>
          <p:cNvPr id="25" name="Text 23"/>
          <p:cNvSpPr/>
          <p:nvPr/>
        </p:nvSpPr>
        <p:spPr>
          <a:xfrm>
            <a:off x="864037" y="6175653"/>
            <a:ext cx="12902327"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Accuracy :92.88%</a:t>
            </a:r>
            <a:endParaRPr lang="en-US" sz="1944"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15954"/>
            <a:ext cx="14630400" cy="8229600"/>
          </a:xfrm>
          <a:prstGeom prst="rect">
            <a:avLst/>
          </a:prstGeom>
          <a:solidFill>
            <a:srgbClr val="FFFCF5"/>
          </a:solidFill>
          <a:ln/>
        </p:spPr>
        <p:txBody>
          <a:bodyPr/>
          <a:lstStyle/>
          <a:p>
            <a:endParaRPr lang="en-US"/>
          </a:p>
        </p:txBody>
      </p:sp>
      <p:sp>
        <p:nvSpPr>
          <p:cNvPr id="15" name="Text 13"/>
          <p:cNvSpPr/>
          <p:nvPr/>
        </p:nvSpPr>
        <p:spPr>
          <a:xfrm>
            <a:off x="7543800" y="5134689"/>
            <a:ext cx="5687020" cy="359569"/>
          </a:xfrm>
          <a:prstGeom prst="rect">
            <a:avLst/>
          </a:prstGeom>
          <a:noFill/>
          <a:ln/>
        </p:spPr>
        <p:txBody>
          <a:bodyPr wrap="none" rtlCol="0" anchor="t"/>
          <a:lstStyle/>
          <a:p>
            <a:pPr marL="0" indent="0">
              <a:lnSpc>
                <a:spcPts val="2832"/>
              </a:lnSpc>
              <a:buNone/>
            </a:pPr>
            <a:endParaRPr lang="en-US" sz="1770" dirty="0"/>
          </a:p>
        </p:txBody>
      </p:sp>
      <p:sp>
        <p:nvSpPr>
          <p:cNvPr id="18" name="Text 16"/>
          <p:cNvSpPr/>
          <p:nvPr/>
        </p:nvSpPr>
        <p:spPr>
          <a:xfrm>
            <a:off x="7543800" y="5779056"/>
            <a:ext cx="5687020" cy="359569"/>
          </a:xfrm>
          <a:prstGeom prst="rect">
            <a:avLst/>
          </a:prstGeom>
          <a:noFill/>
          <a:ln/>
        </p:spPr>
        <p:txBody>
          <a:bodyPr wrap="none" rtlCol="0" anchor="t"/>
          <a:lstStyle/>
          <a:p>
            <a:pPr marL="0" indent="0">
              <a:lnSpc>
                <a:spcPts val="2832"/>
              </a:lnSpc>
              <a:buNone/>
            </a:pPr>
            <a:endParaRPr lang="en-US" sz="1770" dirty="0"/>
          </a:p>
        </p:txBody>
      </p:sp>
      <p:sp>
        <p:nvSpPr>
          <p:cNvPr id="19" name="Text 17"/>
          <p:cNvSpPr/>
          <p:nvPr/>
        </p:nvSpPr>
        <p:spPr>
          <a:xfrm>
            <a:off x="1174790" y="6893481"/>
            <a:ext cx="12280821" cy="359569"/>
          </a:xfrm>
          <a:prstGeom prst="rect">
            <a:avLst/>
          </a:prstGeom>
          <a:noFill/>
          <a:ln/>
        </p:spPr>
        <p:txBody>
          <a:bodyPr wrap="none" rtlCol="0" anchor="t"/>
          <a:lstStyle/>
          <a:p>
            <a:pPr marL="0" indent="0">
              <a:lnSpc>
                <a:spcPts val="2832"/>
              </a:lnSpc>
              <a:buNone/>
            </a:pPr>
            <a:endParaRPr lang="en-US" sz="1770" dirty="0"/>
          </a:p>
        </p:txBody>
      </p:sp>
      <p:graphicFrame>
        <p:nvGraphicFramePr>
          <p:cNvPr id="21" name="Table 20">
            <a:extLst>
              <a:ext uri="{FF2B5EF4-FFF2-40B4-BE49-F238E27FC236}">
                <a16:creationId xmlns:a16="http://schemas.microsoft.com/office/drawing/2014/main" id="{B047B030-33A4-E1C8-E3F9-9B269EC10945}"/>
              </a:ext>
            </a:extLst>
          </p:cNvPr>
          <p:cNvGraphicFramePr>
            <a:graphicFrameLocks noGrp="1"/>
          </p:cNvGraphicFramePr>
          <p:nvPr>
            <p:extLst>
              <p:ext uri="{D42A27DB-BD31-4B8C-83A1-F6EECF244321}">
                <p14:modId xmlns:p14="http://schemas.microsoft.com/office/powerpoint/2010/main" val="2647431622"/>
              </p:ext>
            </p:extLst>
          </p:nvPr>
        </p:nvGraphicFramePr>
        <p:xfrm>
          <a:off x="869795" y="1538868"/>
          <a:ext cx="12585816" cy="5140709"/>
        </p:xfrm>
        <a:graphic>
          <a:graphicData uri="http://schemas.openxmlformats.org/drawingml/2006/table">
            <a:tbl>
              <a:tblPr firstRow="1" firstCol="1" bandRow="1">
                <a:tableStyleId>{F2DE63D5-997A-4646-A377-4702673A728D}</a:tableStyleId>
              </a:tblPr>
              <a:tblGrid>
                <a:gridCol w="6292908">
                  <a:extLst>
                    <a:ext uri="{9D8B030D-6E8A-4147-A177-3AD203B41FA5}">
                      <a16:colId xmlns:a16="http://schemas.microsoft.com/office/drawing/2014/main" val="1554352677"/>
                    </a:ext>
                  </a:extLst>
                </a:gridCol>
                <a:gridCol w="6292908">
                  <a:extLst>
                    <a:ext uri="{9D8B030D-6E8A-4147-A177-3AD203B41FA5}">
                      <a16:colId xmlns:a16="http://schemas.microsoft.com/office/drawing/2014/main" val="2364807954"/>
                    </a:ext>
                  </a:extLst>
                </a:gridCol>
              </a:tblGrid>
              <a:tr h="644519">
                <a:tc>
                  <a:txBody>
                    <a:bodyPr/>
                    <a:lstStyle/>
                    <a:p>
                      <a:pPr marL="0" marR="0" algn="ctr">
                        <a:lnSpc>
                          <a:spcPct val="13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chemeClr val="tx1"/>
                          </a:solidFill>
                          <a:effectLst/>
                        </a:rPr>
                        <a:t>Advantage</a:t>
                      </a:r>
                      <a:endParaRPr lang="en-US" sz="105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marL="0" marR="0" algn="ctr">
                        <a:lnSpc>
                          <a:spcPct val="13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chemeClr val="tx1"/>
                          </a:solidFill>
                          <a:effectLst/>
                        </a:rPr>
                        <a:t>Disadvantage</a:t>
                      </a:r>
                      <a:endParaRPr lang="en-US" sz="105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301638294"/>
                  </a:ext>
                </a:extLst>
              </a:tr>
              <a:tr h="1203655">
                <a:tc>
                  <a:txBody>
                    <a:bodyPr/>
                    <a:lstStyle/>
                    <a:p>
                      <a:pPr marL="0" marR="0">
                        <a:lnSpc>
                          <a:spcPct val="13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0" dirty="0">
                          <a:effectLst/>
                        </a:rPr>
                        <a:t>Accuracy: Generally provides better accuracy compared to individual decision trees by reducing overfitting.</a:t>
                      </a:r>
                      <a:endParaRPr lang="en-US" sz="1800" b="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solidFill>
                      <a:srgbClr val="F6F0E4"/>
                    </a:solidFill>
                  </a:tcPr>
                </a:tc>
                <a:tc>
                  <a:txBody>
                    <a:bodyPr/>
                    <a:lstStyle/>
                    <a:p>
                      <a:pPr marL="0" marR="0">
                        <a:lnSpc>
                          <a:spcPct val="13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rPr>
                        <a:t>Complexity: The model can become complex and harder to interpret compared to simpler models like linear regression.</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solidFill>
                      <a:srgbClr val="F6F0E4"/>
                    </a:solidFill>
                  </a:tcPr>
                </a:tc>
                <a:extLst>
                  <a:ext uri="{0D108BD9-81ED-4DB2-BD59-A6C34878D82A}">
                    <a16:rowId xmlns:a16="http://schemas.microsoft.com/office/drawing/2014/main" val="2708542722"/>
                  </a:ext>
                </a:extLst>
              </a:tr>
              <a:tr h="1501281">
                <a:tc>
                  <a:txBody>
                    <a:bodyPr/>
                    <a:lstStyle/>
                    <a:p>
                      <a:pPr marL="0" marR="0" lvl="0" indent="0" algn="l" defTabSz="914400" rtl="0" eaLnBrk="1" fontAlgn="auto" latinLnBrk="0" hangingPunct="1">
                        <a:lnSpc>
                          <a:spcPct val="130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US" sz="1800" b="0" dirty="0">
                          <a:effectLst/>
                        </a:rPr>
                        <a:t>Flexibility: Can handle both numerical and categorical data.</a:t>
                      </a:r>
                    </a:p>
                    <a:p>
                      <a:pPr marL="0" marR="0">
                        <a:lnSpc>
                          <a:spcPct val="13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800" b="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marL="0" marR="0">
                        <a:lnSpc>
                          <a:spcPct val="13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rPr>
                        <a:t>Computationally Intensive: Requires more computational resources and memory, especially with a large number of trees.</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541880864"/>
                  </a:ext>
                </a:extLst>
              </a:tr>
              <a:tr h="1791254">
                <a:tc>
                  <a:txBody>
                    <a:bodyPr/>
                    <a:lstStyle/>
                    <a:p>
                      <a:pPr marL="0" marR="0">
                        <a:lnSpc>
                          <a:spcPct val="13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0" dirty="0">
                          <a:effectLst/>
                        </a:rPr>
                        <a:t>Feature Importance: Provides estimates of feature importance, which helps in feature selection.</a:t>
                      </a:r>
                      <a:endParaRPr lang="en-US" sz="1800" b="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solidFill>
                      <a:srgbClr val="F6F0E4"/>
                    </a:solidFill>
                  </a:tcPr>
                </a:tc>
                <a:tc>
                  <a:txBody>
                    <a:bodyPr/>
                    <a:lstStyle/>
                    <a:p>
                      <a:pPr marL="0" marR="0">
                        <a:lnSpc>
                          <a:spcPct val="13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rPr>
                        <a:t>Training Time: Can take longer to train compared to simpler models.</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solidFill>
                      <a:srgbClr val="F6F0E4"/>
                    </a:solidFill>
                  </a:tcPr>
                </a:tc>
                <a:extLst>
                  <a:ext uri="{0D108BD9-81ED-4DB2-BD59-A6C34878D82A}">
                    <a16:rowId xmlns:a16="http://schemas.microsoft.com/office/drawing/2014/main" val="3786952739"/>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sp>
        <p:nvSpPr>
          <p:cNvPr id="4" name="Text 2"/>
          <p:cNvSpPr/>
          <p:nvPr/>
        </p:nvSpPr>
        <p:spPr>
          <a:xfrm>
            <a:off x="864037" y="2247781"/>
            <a:ext cx="6172200" cy="771525"/>
          </a:xfrm>
          <a:prstGeom prst="rect">
            <a:avLst/>
          </a:prstGeom>
          <a:noFill/>
          <a:ln/>
        </p:spPr>
        <p:txBody>
          <a:bodyPr wrap="none" rtlCol="0" anchor="t"/>
          <a:lstStyle/>
          <a:p>
            <a:pPr marL="0" indent="0">
              <a:lnSpc>
                <a:spcPts val="6075"/>
              </a:lnSpc>
              <a:buNone/>
            </a:pPr>
            <a:r>
              <a:rPr lang="en-US" sz="4860" b="1" dirty="0">
                <a:solidFill>
                  <a:srgbClr val="124E73"/>
                </a:solidFill>
                <a:latin typeface="MuseoModerno" pitchFamily="34" charset="0"/>
                <a:ea typeface="MuseoModerno" pitchFamily="34" charset="-122"/>
                <a:cs typeface="MuseoModerno" pitchFamily="34" charset="-120"/>
              </a:rPr>
              <a:t>Decision Tree</a:t>
            </a:r>
            <a:endParaRPr lang="en-US" sz="4860" dirty="0"/>
          </a:p>
        </p:txBody>
      </p:sp>
      <p:sp>
        <p:nvSpPr>
          <p:cNvPr id="5" name="Text 3"/>
          <p:cNvSpPr/>
          <p:nvPr/>
        </p:nvSpPr>
        <p:spPr>
          <a:xfrm>
            <a:off x="864037" y="3513058"/>
            <a:ext cx="12902327" cy="2468761"/>
          </a:xfrm>
          <a:prstGeom prst="rect">
            <a:avLst/>
          </a:prstGeom>
          <a:noFill/>
          <a:ln/>
        </p:spPr>
        <p:txBody>
          <a:bodyPr wrap="square" rtlCol="0" anchor="t"/>
          <a:lstStyle/>
          <a:p>
            <a:pPr marL="0" indent="0">
              <a:lnSpc>
                <a:spcPts val="3888"/>
              </a:lnSpc>
              <a:buNone/>
            </a:pPr>
            <a:r>
              <a:rPr lang="en-US" sz="2430" dirty="0">
                <a:solidFill>
                  <a:srgbClr val="2B4150"/>
                </a:solidFill>
                <a:latin typeface="Source Sans Pro" pitchFamily="34" charset="0"/>
                <a:ea typeface="Source Sans Pro" pitchFamily="34" charset="-122"/>
                <a:cs typeface="Source Sans Pro" pitchFamily="34" charset="-120"/>
              </a:rPr>
              <a:t>Decision Tree Regressor is a type of supervised machine learning algorithm used for regression tasks. It models the target variable as a tree structure, where each internal node represents a decision based on a feature, each branch represents the outcome of a decision, and each leaf node represents a predicted value. The algorithm splits the data into subsets based on the feature that minimizes the error (such as mean squared error) at each step.</a:t>
            </a:r>
            <a:endParaRPr lang="en-US" sz="243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sp>
        <p:nvSpPr>
          <p:cNvPr id="4" name="Text 2"/>
          <p:cNvSpPr/>
          <p:nvPr/>
        </p:nvSpPr>
        <p:spPr>
          <a:xfrm>
            <a:off x="1111568" y="1814632"/>
            <a:ext cx="3802380" cy="395049"/>
          </a:xfrm>
          <a:prstGeom prst="rect">
            <a:avLst/>
          </a:prstGeom>
          <a:noFill/>
          <a:ln/>
        </p:spPr>
        <p:txBody>
          <a:bodyPr wrap="none" rtlCol="0" anchor="t"/>
          <a:lstStyle/>
          <a:p>
            <a:pPr marL="0" indent="0" algn="ctr">
              <a:lnSpc>
                <a:spcPts val="3110"/>
              </a:lnSpc>
              <a:buNone/>
            </a:pPr>
            <a:endParaRPr lang="en-US" sz="1944" dirty="0"/>
          </a:p>
        </p:txBody>
      </p:sp>
      <p:sp>
        <p:nvSpPr>
          <p:cNvPr id="5" name="Text 3"/>
          <p:cNvSpPr/>
          <p:nvPr/>
        </p:nvSpPr>
        <p:spPr>
          <a:xfrm>
            <a:off x="5415201" y="1814632"/>
            <a:ext cx="379857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Real</a:t>
            </a:r>
            <a:endParaRPr lang="en-US" sz="1944" dirty="0"/>
          </a:p>
        </p:txBody>
      </p:sp>
      <p:sp>
        <p:nvSpPr>
          <p:cNvPr id="6" name="Text 4"/>
          <p:cNvSpPr/>
          <p:nvPr/>
        </p:nvSpPr>
        <p:spPr>
          <a:xfrm>
            <a:off x="9715024" y="1814632"/>
            <a:ext cx="380238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Predict</a:t>
            </a:r>
            <a:endParaRPr lang="en-US" sz="1944" dirty="0"/>
          </a:p>
        </p:txBody>
      </p:sp>
      <p:sp>
        <p:nvSpPr>
          <p:cNvPr id="7" name="Shape 5"/>
          <p:cNvSpPr/>
          <p:nvPr/>
        </p:nvSpPr>
        <p:spPr>
          <a:xfrm>
            <a:off x="864037" y="2365415"/>
            <a:ext cx="12901017" cy="706517"/>
          </a:xfrm>
          <a:prstGeom prst="rect">
            <a:avLst/>
          </a:prstGeom>
          <a:solidFill>
            <a:srgbClr val="F6F0E4"/>
          </a:solidFill>
          <a:ln/>
        </p:spPr>
        <p:txBody>
          <a:bodyPr/>
          <a:lstStyle/>
          <a:p>
            <a:endParaRPr lang="en-US"/>
          </a:p>
        </p:txBody>
      </p:sp>
      <p:sp>
        <p:nvSpPr>
          <p:cNvPr id="8" name="Text 6"/>
          <p:cNvSpPr/>
          <p:nvPr/>
        </p:nvSpPr>
        <p:spPr>
          <a:xfrm>
            <a:off x="1111568" y="2521148"/>
            <a:ext cx="380238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1270</a:t>
            </a:r>
            <a:endParaRPr lang="en-US" sz="1944" dirty="0"/>
          </a:p>
        </p:txBody>
      </p:sp>
      <p:sp>
        <p:nvSpPr>
          <p:cNvPr id="9" name="Text 7"/>
          <p:cNvSpPr/>
          <p:nvPr/>
        </p:nvSpPr>
        <p:spPr>
          <a:xfrm>
            <a:off x="5415201" y="2521148"/>
            <a:ext cx="379857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102.336</a:t>
            </a:r>
            <a:endParaRPr lang="en-US" sz="1944" dirty="0"/>
          </a:p>
        </p:txBody>
      </p:sp>
      <p:sp>
        <p:nvSpPr>
          <p:cNvPr id="10" name="Text 8"/>
          <p:cNvSpPr/>
          <p:nvPr/>
        </p:nvSpPr>
        <p:spPr>
          <a:xfrm>
            <a:off x="9715024" y="2521148"/>
            <a:ext cx="380238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102.624</a:t>
            </a:r>
            <a:endParaRPr lang="en-US" sz="1944" dirty="0"/>
          </a:p>
        </p:txBody>
      </p:sp>
      <p:sp>
        <p:nvSpPr>
          <p:cNvPr id="11" name="Text 9"/>
          <p:cNvSpPr/>
          <p:nvPr/>
        </p:nvSpPr>
        <p:spPr>
          <a:xfrm>
            <a:off x="1111568" y="3227665"/>
            <a:ext cx="380238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272</a:t>
            </a:r>
            <a:endParaRPr lang="en-US" sz="1944" dirty="0"/>
          </a:p>
        </p:txBody>
      </p:sp>
      <p:sp>
        <p:nvSpPr>
          <p:cNvPr id="12" name="Text 10"/>
          <p:cNvSpPr/>
          <p:nvPr/>
        </p:nvSpPr>
        <p:spPr>
          <a:xfrm>
            <a:off x="5415201" y="3227665"/>
            <a:ext cx="379857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5.280</a:t>
            </a:r>
            <a:endParaRPr lang="en-US" sz="1944" dirty="0"/>
          </a:p>
        </p:txBody>
      </p:sp>
      <p:sp>
        <p:nvSpPr>
          <p:cNvPr id="13" name="Text 11"/>
          <p:cNvSpPr/>
          <p:nvPr/>
        </p:nvSpPr>
        <p:spPr>
          <a:xfrm>
            <a:off x="9715024" y="3227665"/>
            <a:ext cx="380238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5.560</a:t>
            </a:r>
            <a:endParaRPr lang="en-US" sz="1944" dirty="0"/>
          </a:p>
        </p:txBody>
      </p:sp>
      <p:sp>
        <p:nvSpPr>
          <p:cNvPr id="14" name="Shape 12"/>
          <p:cNvSpPr/>
          <p:nvPr/>
        </p:nvSpPr>
        <p:spPr>
          <a:xfrm>
            <a:off x="864037" y="3778448"/>
            <a:ext cx="12901017" cy="706517"/>
          </a:xfrm>
          <a:prstGeom prst="rect">
            <a:avLst/>
          </a:prstGeom>
          <a:solidFill>
            <a:srgbClr val="F6F0E4"/>
          </a:solidFill>
          <a:ln/>
        </p:spPr>
        <p:txBody>
          <a:bodyPr/>
          <a:lstStyle/>
          <a:p>
            <a:endParaRPr lang="en-US"/>
          </a:p>
        </p:txBody>
      </p:sp>
      <p:sp>
        <p:nvSpPr>
          <p:cNvPr id="15" name="Text 13"/>
          <p:cNvSpPr/>
          <p:nvPr/>
        </p:nvSpPr>
        <p:spPr>
          <a:xfrm>
            <a:off x="1111568" y="3934182"/>
            <a:ext cx="380238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8308</a:t>
            </a:r>
            <a:endParaRPr lang="en-US" sz="1944" dirty="0"/>
          </a:p>
        </p:txBody>
      </p:sp>
      <p:sp>
        <p:nvSpPr>
          <p:cNvPr id="16" name="Text 14"/>
          <p:cNvSpPr/>
          <p:nvPr/>
        </p:nvSpPr>
        <p:spPr>
          <a:xfrm>
            <a:off x="5415201" y="3934182"/>
            <a:ext cx="379857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37.170</a:t>
            </a:r>
            <a:endParaRPr lang="en-US" sz="1944" dirty="0"/>
          </a:p>
        </p:txBody>
      </p:sp>
      <p:sp>
        <p:nvSpPr>
          <p:cNvPr id="17" name="Text 15"/>
          <p:cNvSpPr/>
          <p:nvPr/>
        </p:nvSpPr>
        <p:spPr>
          <a:xfrm>
            <a:off x="9715024" y="3934182"/>
            <a:ext cx="380238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37.312</a:t>
            </a:r>
            <a:endParaRPr lang="en-US" sz="1944" dirty="0"/>
          </a:p>
        </p:txBody>
      </p:sp>
      <p:sp>
        <p:nvSpPr>
          <p:cNvPr id="18" name="Text 16"/>
          <p:cNvSpPr/>
          <p:nvPr/>
        </p:nvSpPr>
        <p:spPr>
          <a:xfrm>
            <a:off x="1111568" y="4640699"/>
            <a:ext cx="380238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8494</a:t>
            </a:r>
            <a:endParaRPr lang="en-US" sz="1944" dirty="0"/>
          </a:p>
        </p:txBody>
      </p:sp>
      <p:sp>
        <p:nvSpPr>
          <p:cNvPr id="19" name="Text 17"/>
          <p:cNvSpPr/>
          <p:nvPr/>
        </p:nvSpPr>
        <p:spPr>
          <a:xfrm>
            <a:off x="5415201" y="4640699"/>
            <a:ext cx="379857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6.080</a:t>
            </a:r>
            <a:endParaRPr lang="en-US" sz="1944" dirty="0"/>
          </a:p>
        </p:txBody>
      </p:sp>
      <p:sp>
        <p:nvSpPr>
          <p:cNvPr id="20" name="Text 18"/>
          <p:cNvSpPr/>
          <p:nvPr/>
        </p:nvSpPr>
        <p:spPr>
          <a:xfrm>
            <a:off x="9715024" y="4640699"/>
            <a:ext cx="380238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6.096</a:t>
            </a:r>
            <a:endParaRPr lang="en-US" sz="1944" dirty="0"/>
          </a:p>
        </p:txBody>
      </p:sp>
      <p:sp>
        <p:nvSpPr>
          <p:cNvPr id="21" name="Shape 19"/>
          <p:cNvSpPr/>
          <p:nvPr/>
        </p:nvSpPr>
        <p:spPr>
          <a:xfrm>
            <a:off x="864037" y="5191482"/>
            <a:ext cx="12901017" cy="706517"/>
          </a:xfrm>
          <a:prstGeom prst="rect">
            <a:avLst/>
          </a:prstGeom>
          <a:solidFill>
            <a:srgbClr val="F6F0E4"/>
          </a:solidFill>
          <a:ln/>
        </p:spPr>
        <p:txBody>
          <a:bodyPr/>
          <a:lstStyle/>
          <a:p>
            <a:endParaRPr lang="en-US"/>
          </a:p>
        </p:txBody>
      </p:sp>
      <p:sp>
        <p:nvSpPr>
          <p:cNvPr id="22" name="Text 20"/>
          <p:cNvSpPr/>
          <p:nvPr/>
        </p:nvSpPr>
        <p:spPr>
          <a:xfrm>
            <a:off x="1111568" y="5347216"/>
            <a:ext cx="3802380" cy="395049"/>
          </a:xfrm>
          <a:prstGeom prst="rect">
            <a:avLst/>
          </a:prstGeom>
          <a:noFill/>
          <a:ln/>
        </p:spPr>
        <p:txBody>
          <a:bodyPr wrap="none" rtlCol="0" anchor="t"/>
          <a:lstStyle/>
          <a:p>
            <a:pPr marL="0" indent="0" algn="ctr">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2784</a:t>
            </a:r>
            <a:endParaRPr lang="en-US" sz="1944" dirty="0"/>
          </a:p>
        </p:txBody>
      </p:sp>
      <p:sp>
        <p:nvSpPr>
          <p:cNvPr id="23" name="Text 21"/>
          <p:cNvSpPr/>
          <p:nvPr/>
        </p:nvSpPr>
        <p:spPr>
          <a:xfrm>
            <a:off x="5415201" y="5347216"/>
            <a:ext cx="379857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23.976</a:t>
            </a:r>
            <a:endParaRPr lang="en-US" sz="1944" dirty="0"/>
          </a:p>
        </p:txBody>
      </p:sp>
      <p:sp>
        <p:nvSpPr>
          <p:cNvPr id="24" name="Text 22"/>
          <p:cNvSpPr/>
          <p:nvPr/>
        </p:nvSpPr>
        <p:spPr>
          <a:xfrm>
            <a:off x="9715024" y="5347216"/>
            <a:ext cx="3802380" cy="395049"/>
          </a:xfrm>
          <a:prstGeom prst="rect">
            <a:avLst/>
          </a:prstGeom>
          <a:noFill/>
          <a:ln/>
        </p:spPr>
        <p:txBody>
          <a:bodyPr wrap="none" rtlCol="0" anchor="t"/>
          <a:lstStyle/>
          <a:p>
            <a:pPr marL="0" indent="0" algn="ctr">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23.976</a:t>
            </a:r>
            <a:endParaRPr lang="en-US" sz="1944" dirty="0"/>
          </a:p>
        </p:txBody>
      </p:sp>
      <p:sp>
        <p:nvSpPr>
          <p:cNvPr id="25" name="Text 23"/>
          <p:cNvSpPr/>
          <p:nvPr/>
        </p:nvSpPr>
        <p:spPr>
          <a:xfrm>
            <a:off x="864037" y="6175653"/>
            <a:ext cx="12902327"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 Accuracy: 87.40%</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661517"/>
            <a:ext cx="6172200" cy="771525"/>
          </a:xfrm>
          <a:prstGeom prst="rect">
            <a:avLst/>
          </a:prstGeom>
          <a:noFill/>
          <a:ln/>
        </p:spPr>
        <p:txBody>
          <a:bodyPr wrap="none" rtlCol="0" anchor="t"/>
          <a:lstStyle/>
          <a:p>
            <a:pPr marL="0" indent="0">
              <a:lnSpc>
                <a:spcPts val="6075"/>
              </a:lnSpc>
              <a:buNone/>
            </a:pPr>
            <a:r>
              <a:rPr lang="en-US" sz="4860" dirty="0">
                <a:solidFill>
                  <a:srgbClr val="124E73"/>
                </a:solidFill>
                <a:latin typeface="MuseoModerno" pitchFamily="34" charset="0"/>
                <a:ea typeface="MuseoModerno" pitchFamily="34" charset="-122"/>
                <a:cs typeface="MuseoModerno" pitchFamily="34" charset="-120"/>
              </a:rPr>
              <a:t>Agenda:</a:t>
            </a:r>
            <a:endParaRPr lang="en-US" sz="4860" dirty="0"/>
          </a:p>
        </p:txBody>
      </p:sp>
      <p:sp>
        <p:nvSpPr>
          <p:cNvPr id="6" name="Text 3"/>
          <p:cNvSpPr/>
          <p:nvPr/>
        </p:nvSpPr>
        <p:spPr>
          <a:xfrm>
            <a:off x="1258967" y="2803327"/>
            <a:ext cx="70209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B4150"/>
                </a:solidFill>
                <a:latin typeface="Source Sans Pro" pitchFamily="34" charset="0"/>
                <a:ea typeface="Source Sans Pro" pitchFamily="34" charset="-122"/>
                <a:cs typeface="Source Sans Pro" pitchFamily="34" charset="-120"/>
              </a:rPr>
              <a:t>Introduction</a:t>
            </a:r>
            <a:r>
              <a:rPr lang="en-US" sz="1944" dirty="0">
                <a:solidFill>
                  <a:srgbClr val="2B4150"/>
                </a:solidFill>
                <a:latin typeface="Source Sans Pro" pitchFamily="34" charset="0"/>
                <a:ea typeface="Source Sans Pro" pitchFamily="34" charset="-122"/>
                <a:cs typeface="Source Sans Pro" pitchFamily="34" charset="-120"/>
              </a:rPr>
              <a:t> </a:t>
            </a:r>
            <a:endParaRPr lang="en-US" sz="1944" dirty="0"/>
          </a:p>
        </p:txBody>
      </p:sp>
      <p:sp>
        <p:nvSpPr>
          <p:cNvPr id="7" name="Text 4"/>
          <p:cNvSpPr/>
          <p:nvPr/>
        </p:nvSpPr>
        <p:spPr>
          <a:xfrm>
            <a:off x="1258967" y="3284696"/>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B4150"/>
                </a:solidFill>
                <a:latin typeface="Source Sans Pro" pitchFamily="34" charset="0"/>
                <a:ea typeface="Source Sans Pro" pitchFamily="34" charset="-122"/>
                <a:cs typeface="Source Sans Pro" pitchFamily="34" charset="-120"/>
              </a:rPr>
              <a:t>problem statement and objective  </a:t>
            </a:r>
            <a:endParaRPr lang="en-US" sz="1944" dirty="0"/>
          </a:p>
        </p:txBody>
      </p:sp>
      <p:sp>
        <p:nvSpPr>
          <p:cNvPr id="8" name="Text 5"/>
          <p:cNvSpPr/>
          <p:nvPr/>
        </p:nvSpPr>
        <p:spPr>
          <a:xfrm>
            <a:off x="1258967" y="3766066"/>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B4150"/>
                </a:solidFill>
                <a:latin typeface="Source Sans Pro" pitchFamily="34" charset="0"/>
                <a:ea typeface="Source Sans Pro" pitchFamily="34" charset="-122"/>
                <a:cs typeface="Source Sans Pro" pitchFamily="34" charset="-120"/>
              </a:rPr>
              <a:t>Data Cleaning and Preprocessing</a:t>
            </a:r>
            <a:endParaRPr lang="en-US" sz="1944" dirty="0"/>
          </a:p>
        </p:txBody>
      </p:sp>
      <p:sp>
        <p:nvSpPr>
          <p:cNvPr id="9" name="Text 6"/>
          <p:cNvSpPr/>
          <p:nvPr/>
        </p:nvSpPr>
        <p:spPr>
          <a:xfrm>
            <a:off x="1258967" y="4247436"/>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B4150"/>
                </a:solidFill>
                <a:latin typeface="Source Sans Pro" pitchFamily="34" charset="0"/>
                <a:ea typeface="Source Sans Pro" pitchFamily="34" charset="-122"/>
                <a:cs typeface="Source Sans Pro" pitchFamily="34" charset="-120"/>
              </a:rPr>
              <a:t>Exploratory Data Analysis</a:t>
            </a:r>
            <a:endParaRPr lang="en-US" sz="1944" dirty="0"/>
          </a:p>
        </p:txBody>
      </p:sp>
      <p:sp>
        <p:nvSpPr>
          <p:cNvPr id="10" name="Text 7"/>
          <p:cNvSpPr/>
          <p:nvPr/>
        </p:nvSpPr>
        <p:spPr>
          <a:xfrm>
            <a:off x="1258967" y="4728805"/>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B4150"/>
                </a:solidFill>
                <a:latin typeface="Source Sans Pro" pitchFamily="34" charset="0"/>
                <a:ea typeface="Source Sans Pro" pitchFamily="34" charset="-122"/>
                <a:cs typeface="Source Sans Pro" pitchFamily="34" charset="-120"/>
              </a:rPr>
              <a:t>Data Visualization</a:t>
            </a:r>
            <a:endParaRPr lang="en-US" sz="1944" dirty="0"/>
          </a:p>
        </p:txBody>
      </p:sp>
      <p:sp>
        <p:nvSpPr>
          <p:cNvPr id="11" name="Text 8"/>
          <p:cNvSpPr/>
          <p:nvPr/>
        </p:nvSpPr>
        <p:spPr>
          <a:xfrm>
            <a:off x="1258967" y="5210175"/>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B4150"/>
                </a:solidFill>
                <a:latin typeface="Source Sans Pro" pitchFamily="34" charset="0"/>
                <a:ea typeface="Source Sans Pro" pitchFamily="34" charset="-122"/>
                <a:cs typeface="Source Sans Pro" pitchFamily="34" charset="-120"/>
              </a:rPr>
              <a:t>Methodology</a:t>
            </a:r>
            <a:endParaRPr lang="en-US" sz="1944" dirty="0"/>
          </a:p>
        </p:txBody>
      </p:sp>
      <p:sp>
        <p:nvSpPr>
          <p:cNvPr id="12" name="Text 9"/>
          <p:cNvSpPr/>
          <p:nvPr/>
        </p:nvSpPr>
        <p:spPr>
          <a:xfrm>
            <a:off x="1258967" y="5691545"/>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B4150"/>
                </a:solidFill>
                <a:latin typeface="Source Sans Pro" pitchFamily="34" charset="0"/>
                <a:ea typeface="Source Sans Pro" pitchFamily="34" charset="-122"/>
                <a:cs typeface="Source Sans Pro" pitchFamily="34" charset="-120"/>
              </a:rPr>
              <a:t>FUTURE WORK</a:t>
            </a:r>
            <a:endParaRPr lang="en-US" sz="1944" dirty="0"/>
          </a:p>
        </p:txBody>
      </p:sp>
      <p:sp>
        <p:nvSpPr>
          <p:cNvPr id="13" name="Text 10"/>
          <p:cNvSpPr/>
          <p:nvPr/>
        </p:nvSpPr>
        <p:spPr>
          <a:xfrm>
            <a:off x="1258967" y="6172914"/>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B4150"/>
                </a:solidFill>
                <a:latin typeface="Source Sans Pro" pitchFamily="34" charset="0"/>
                <a:ea typeface="Source Sans Pro" pitchFamily="34" charset="-122"/>
                <a:cs typeface="Source Sans Pro" pitchFamily="34" charset="-120"/>
              </a:rPr>
              <a:t> CONCLUSION</a:t>
            </a:r>
            <a:endParaRPr lang="en-US" sz="1944"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sp>
        <p:nvSpPr>
          <p:cNvPr id="4" name="Text 2"/>
          <p:cNvSpPr/>
          <p:nvPr/>
        </p:nvSpPr>
        <p:spPr>
          <a:xfrm>
            <a:off x="864037" y="3729038"/>
            <a:ext cx="6172200" cy="771525"/>
          </a:xfrm>
          <a:prstGeom prst="rect">
            <a:avLst/>
          </a:prstGeom>
          <a:noFill/>
          <a:ln/>
        </p:spPr>
        <p:txBody>
          <a:bodyPr wrap="none" rtlCol="0" anchor="t"/>
          <a:lstStyle/>
          <a:p>
            <a:pPr marL="0" indent="0">
              <a:lnSpc>
                <a:spcPts val="6075"/>
              </a:lnSpc>
              <a:buNone/>
            </a:pPr>
            <a:endParaRPr lang="en-US" sz="4860" dirty="0"/>
          </a:p>
        </p:txBody>
      </p:sp>
      <p:graphicFrame>
        <p:nvGraphicFramePr>
          <p:cNvPr id="6" name="Table 5">
            <a:extLst>
              <a:ext uri="{FF2B5EF4-FFF2-40B4-BE49-F238E27FC236}">
                <a16:creationId xmlns:a16="http://schemas.microsoft.com/office/drawing/2014/main" id="{AEE01381-E4AA-E488-448B-A88D82532340}"/>
              </a:ext>
            </a:extLst>
          </p:cNvPr>
          <p:cNvGraphicFramePr>
            <a:graphicFrameLocks noGrp="1"/>
          </p:cNvGraphicFramePr>
          <p:nvPr>
            <p:extLst>
              <p:ext uri="{D42A27DB-BD31-4B8C-83A1-F6EECF244321}">
                <p14:modId xmlns:p14="http://schemas.microsoft.com/office/powerpoint/2010/main" val="1378724079"/>
              </p:ext>
            </p:extLst>
          </p:nvPr>
        </p:nvGraphicFramePr>
        <p:xfrm>
          <a:off x="1159727" y="869795"/>
          <a:ext cx="11474606" cy="5737999"/>
        </p:xfrm>
        <a:graphic>
          <a:graphicData uri="http://schemas.openxmlformats.org/drawingml/2006/table">
            <a:tbl>
              <a:tblPr firstRow="1" firstCol="1" bandRow="1">
                <a:tableStyleId>{5C22544A-7EE6-4342-B048-85BDC9FD1C3A}</a:tableStyleId>
              </a:tblPr>
              <a:tblGrid>
                <a:gridCol w="5737303">
                  <a:extLst>
                    <a:ext uri="{9D8B030D-6E8A-4147-A177-3AD203B41FA5}">
                      <a16:colId xmlns:a16="http://schemas.microsoft.com/office/drawing/2014/main" val="2973397185"/>
                    </a:ext>
                  </a:extLst>
                </a:gridCol>
                <a:gridCol w="5737303">
                  <a:extLst>
                    <a:ext uri="{9D8B030D-6E8A-4147-A177-3AD203B41FA5}">
                      <a16:colId xmlns:a16="http://schemas.microsoft.com/office/drawing/2014/main" val="2474501609"/>
                    </a:ext>
                  </a:extLst>
                </a:gridCol>
              </a:tblGrid>
              <a:tr h="346965">
                <a:tc>
                  <a:txBody>
                    <a:bodyPr/>
                    <a:lstStyle/>
                    <a:p>
                      <a:pPr marL="0" marR="0" algn="ctr">
                        <a:lnSpc>
                          <a:spcPts val="2700"/>
                        </a:lnSpc>
                      </a:pPr>
                      <a:r>
                        <a:rPr lang="en-US" sz="1200" dirty="0">
                          <a:solidFill>
                            <a:schemeClr val="tx1"/>
                          </a:solidFill>
                          <a:effectLst/>
                        </a:rPr>
                        <a:t>Advantage</a:t>
                      </a:r>
                      <a:endParaRPr lang="en-US" sz="8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49645" marR="49645" marT="0" marB="0">
                    <a:noFill/>
                  </a:tcPr>
                </a:tc>
                <a:tc>
                  <a:txBody>
                    <a:bodyPr/>
                    <a:lstStyle/>
                    <a:p>
                      <a:pPr marL="0" marR="0" algn="ctr">
                        <a:lnSpc>
                          <a:spcPts val="2700"/>
                        </a:lnSpc>
                      </a:pPr>
                      <a:r>
                        <a:rPr lang="en-US" sz="1200" dirty="0">
                          <a:solidFill>
                            <a:schemeClr val="tx1"/>
                          </a:solidFill>
                          <a:effectLst/>
                        </a:rPr>
                        <a:t>Disadvantage</a:t>
                      </a:r>
                      <a:endParaRPr lang="en-US" sz="8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49645" marR="49645" marT="0" marB="0">
                    <a:noFill/>
                  </a:tcPr>
                </a:tc>
                <a:extLst>
                  <a:ext uri="{0D108BD9-81ED-4DB2-BD59-A6C34878D82A}">
                    <a16:rowId xmlns:a16="http://schemas.microsoft.com/office/drawing/2014/main" val="434917775"/>
                  </a:ext>
                </a:extLst>
              </a:tr>
              <a:tr h="2339127">
                <a:tc>
                  <a:txBody>
                    <a:bodyPr/>
                    <a:lstStyle/>
                    <a:p>
                      <a:pPr marL="0" marR="0">
                        <a:lnSpc>
                          <a:spcPts val="2700"/>
                        </a:lnSpc>
                      </a:pPr>
                      <a:r>
                        <a:rPr lang="en-US" sz="1600" b="0" dirty="0">
                          <a:solidFill>
                            <a:schemeClr val="tx1"/>
                          </a:solidFill>
                          <a:effectLst/>
                        </a:rPr>
                        <a:t>1-</a:t>
                      </a:r>
                      <a:r>
                        <a:rPr lang="en-US" sz="1600" b="0" cap="all" spc="50" dirty="0">
                          <a:solidFill>
                            <a:schemeClr val="tx1"/>
                          </a:solidFill>
                          <a:effectLst/>
                        </a:rPr>
                        <a:t> </a:t>
                      </a:r>
                      <a:r>
                        <a:rPr lang="en-US" sz="1600" b="0" spc="0" dirty="0">
                          <a:solidFill>
                            <a:schemeClr val="tx1"/>
                          </a:solidFill>
                          <a:effectLst/>
                        </a:rPr>
                        <a:t>Easy to Understand and Interpret</a:t>
                      </a:r>
                      <a:r>
                        <a:rPr lang="en-US" sz="1600" b="0" dirty="0">
                          <a:solidFill>
                            <a:schemeClr val="tx1"/>
                          </a:solidFill>
                          <a:effectLst/>
                        </a:rPr>
                        <a:t>: Decision Trees are intuitive and easy to visualize. The tree structure makes it simple to interpret how decisions are made and which features are the most important. </a:t>
                      </a:r>
                      <a:endParaRPr lang="en-US" sz="1600" b="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49645" marR="49645" marT="0" marB="0">
                    <a:solidFill>
                      <a:srgbClr val="F6F0E4"/>
                    </a:solidFill>
                  </a:tcPr>
                </a:tc>
                <a:tc>
                  <a:txBody>
                    <a:bodyPr/>
                    <a:lstStyle/>
                    <a:p>
                      <a:pPr marL="0" marR="0">
                        <a:lnSpc>
                          <a:spcPts val="2700"/>
                        </a:lnSpc>
                      </a:pPr>
                      <a:r>
                        <a:rPr lang="en-US" sz="1600" b="0" dirty="0">
                          <a:solidFill>
                            <a:schemeClr val="tx1"/>
                          </a:solidFill>
                          <a:effectLst/>
                        </a:rPr>
                        <a:t>1- Overfitting: Decision Trees are prone to overfitting, especially when they grow too deep. They can create overly complex models that do not generalize well to new data.</a:t>
                      </a:r>
                      <a:endParaRPr lang="en-US" sz="1600" b="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49645" marR="49645" marT="0" marB="0">
                    <a:solidFill>
                      <a:srgbClr val="F6F0E4"/>
                    </a:solidFill>
                  </a:tcPr>
                </a:tc>
                <a:extLst>
                  <a:ext uri="{0D108BD9-81ED-4DB2-BD59-A6C34878D82A}">
                    <a16:rowId xmlns:a16="http://schemas.microsoft.com/office/drawing/2014/main" val="3935103257"/>
                  </a:ext>
                </a:extLst>
              </a:tr>
              <a:tr h="1151225">
                <a:tc>
                  <a:txBody>
                    <a:bodyPr/>
                    <a:lstStyle/>
                    <a:p>
                      <a:pPr marL="0" marR="0">
                        <a:lnSpc>
                          <a:spcPct val="130000"/>
                        </a:lnSpc>
                        <a:spcBef>
                          <a:spcPts val="0"/>
                        </a:spcBef>
                        <a:spcAft>
                          <a:spcPts val="0"/>
                        </a:spcAft>
                      </a:pPr>
                      <a:r>
                        <a:rPr lang="en-US" sz="1600" b="0">
                          <a:solidFill>
                            <a:schemeClr val="tx1"/>
                          </a:solidFill>
                          <a:effectLst/>
                        </a:rPr>
                        <a:t>2- Requires Little Data Preprocessing: Decision Trees can handle both numerical and categorical data. They do not require feature scaling or normalization.</a:t>
                      </a:r>
                      <a:endParaRPr lang="en-US" sz="1600" b="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49645" marR="49645" marT="0" marB="0">
                    <a:noFill/>
                  </a:tcPr>
                </a:tc>
                <a:tc>
                  <a:txBody>
                    <a:bodyPr/>
                    <a:lstStyle/>
                    <a:p>
                      <a:pPr marL="0" marR="0">
                        <a:lnSpc>
                          <a:spcPct val="130000"/>
                        </a:lnSpc>
                        <a:spcBef>
                          <a:spcPts val="0"/>
                        </a:spcBef>
                        <a:spcAft>
                          <a:spcPts val="800"/>
                        </a:spcAft>
                      </a:pPr>
                      <a:r>
                        <a:rPr lang="en-US" sz="1600" b="0" dirty="0">
                          <a:solidFill>
                            <a:schemeClr val="tx1"/>
                          </a:solidFill>
                          <a:effectLst/>
                        </a:rPr>
                        <a:t>2- Unstable</a:t>
                      </a:r>
                      <a:r>
                        <a:rPr lang="ar-SA" sz="1600" b="0" dirty="0">
                          <a:solidFill>
                            <a:schemeClr val="tx1"/>
                          </a:solidFill>
                          <a:effectLst/>
                        </a:rPr>
                        <a:t>: </a:t>
                      </a:r>
                      <a:r>
                        <a:rPr lang="en-US" sz="1600" b="0" dirty="0">
                          <a:solidFill>
                            <a:schemeClr val="tx1"/>
                          </a:solidFill>
                          <a:effectLst/>
                        </a:rPr>
                        <a:t> Small changes in the data can result in significantly different tree structures, leading to high variance.</a:t>
                      </a:r>
                    </a:p>
                    <a:p>
                      <a:pPr marL="0" marR="0">
                        <a:lnSpc>
                          <a:spcPts val="2700"/>
                        </a:lnSpc>
                      </a:pPr>
                      <a:r>
                        <a:rPr lang="en-US" sz="1600" b="0" dirty="0">
                          <a:solidFill>
                            <a:schemeClr val="tx1"/>
                          </a:solidFill>
                          <a:effectLst/>
                        </a:rPr>
                        <a:t> </a:t>
                      </a:r>
                      <a:endParaRPr lang="en-US" sz="1600" b="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49645" marR="49645" marT="0" marB="0">
                    <a:noFill/>
                  </a:tcPr>
                </a:tc>
                <a:extLst>
                  <a:ext uri="{0D108BD9-81ED-4DB2-BD59-A6C34878D82A}">
                    <a16:rowId xmlns:a16="http://schemas.microsoft.com/office/drawing/2014/main" val="2568903116"/>
                  </a:ext>
                </a:extLst>
              </a:tr>
              <a:tr h="900860">
                <a:tc>
                  <a:txBody>
                    <a:bodyPr/>
                    <a:lstStyle/>
                    <a:p>
                      <a:pPr marL="0" marR="0"/>
                      <a:r>
                        <a:rPr lang="en-US" sz="1600" b="0">
                          <a:solidFill>
                            <a:schemeClr val="tx1"/>
                          </a:solidFill>
                          <a:effectLst/>
                        </a:rPr>
                        <a:t>3-</a:t>
                      </a:r>
                      <a:r>
                        <a:rPr lang="en-US" sz="1600" b="0" spc="0">
                          <a:solidFill>
                            <a:schemeClr val="tx1"/>
                          </a:solidFill>
                          <a:effectLst/>
                        </a:rPr>
                        <a:t> </a:t>
                      </a:r>
                      <a:r>
                        <a:rPr lang="en-US" sz="1600" b="0">
                          <a:solidFill>
                            <a:schemeClr val="tx1"/>
                          </a:solidFill>
                          <a:effectLst/>
                        </a:rPr>
                        <a:t>Handles Non-Linea Relationships:</a:t>
                      </a:r>
                      <a:br>
                        <a:rPr lang="en-US" sz="1600" b="0">
                          <a:solidFill>
                            <a:schemeClr val="tx1"/>
                          </a:solidFill>
                          <a:effectLst/>
                        </a:rPr>
                      </a:br>
                      <a:r>
                        <a:rPr lang="en-US" sz="1600" b="0">
                          <a:solidFill>
                            <a:schemeClr val="tx1"/>
                          </a:solidFill>
                          <a:effectLst/>
                        </a:rPr>
                        <a:t>the target variable, making them versatile for various types of data.</a:t>
                      </a:r>
                      <a:endParaRPr lang="en-US" sz="1600" b="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49645" marR="49645" marT="0" marB="0">
                    <a:solidFill>
                      <a:srgbClr val="F6F0E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rPr>
                        <a:t>3-</a:t>
                      </a:r>
                      <a:r>
                        <a:rPr lang="en-US" sz="1600" b="0" spc="0" dirty="0">
                          <a:solidFill>
                            <a:schemeClr val="tx1"/>
                          </a:solidFill>
                          <a:effectLst/>
                        </a:rPr>
                        <a:t> </a:t>
                      </a:r>
                      <a:r>
                        <a:rPr lang="en-US" sz="1600" b="0" dirty="0">
                          <a:solidFill>
                            <a:schemeClr val="tx1"/>
                          </a:solidFill>
                          <a:effectLst/>
                        </a:rPr>
                        <a:t>Poor Performance on Continuous Variables: Decision Trees can struggle with predicting continuous variables accurately compared to other regression techniques.</a:t>
                      </a:r>
                    </a:p>
                    <a:p>
                      <a:pPr marL="0" marR="0"/>
                      <a:endParaRPr lang="en-US" sz="1600" b="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49645" marR="49645" marT="0" marB="0">
                    <a:solidFill>
                      <a:srgbClr val="F6F0E4"/>
                    </a:solidFill>
                  </a:tcPr>
                </a:tc>
                <a:extLst>
                  <a:ext uri="{0D108BD9-81ED-4DB2-BD59-A6C34878D82A}">
                    <a16:rowId xmlns:a16="http://schemas.microsoft.com/office/drawing/2014/main" val="3332219201"/>
                  </a:ext>
                </a:extLst>
              </a:tr>
              <a:tr h="9170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rPr>
                        <a:t>4-</a:t>
                      </a:r>
                      <a:r>
                        <a:rPr lang="en-US" sz="1600" b="0" spc="0" dirty="0">
                          <a:solidFill>
                            <a:schemeClr val="tx1"/>
                          </a:solidFill>
                          <a:effectLst/>
                        </a:rPr>
                        <a:t> </a:t>
                      </a:r>
                      <a:r>
                        <a:rPr lang="en-US" sz="1600" b="0" dirty="0">
                          <a:solidFill>
                            <a:schemeClr val="tx1"/>
                          </a:solidFill>
                          <a:effectLst/>
                        </a:rPr>
                        <a:t>Handles Missing Values: Decision Trees can handle missing values in the data, making them robust to incomplete datasets.</a:t>
                      </a:r>
                      <a:endParaRPr lang="en-US" sz="1600" b="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p>
                      <a:pPr marL="0" marR="0"/>
                      <a:endParaRPr lang="en-US" sz="1600" b="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49645" marR="49645" marT="0" marB="0">
                    <a:noFill/>
                  </a:tcPr>
                </a:tc>
                <a:tc>
                  <a:txBody>
                    <a:bodyPr/>
                    <a:lstStyle/>
                    <a:p>
                      <a:pPr marL="0" marR="0">
                        <a:lnSpc>
                          <a:spcPct val="130000"/>
                        </a:lnSpc>
                        <a:spcBef>
                          <a:spcPts val="0"/>
                        </a:spcBef>
                        <a:spcAft>
                          <a:spcPts val="800"/>
                        </a:spcAft>
                      </a:pPr>
                      <a:r>
                        <a:rPr lang="en-US" sz="1600" b="0" dirty="0">
                          <a:solidFill>
                            <a:schemeClr val="tx1"/>
                          </a:solidFill>
                          <a:effectLst/>
                        </a:rPr>
                        <a:t>4- Optimal Splits: Finding the optimal split at each node can be computationally expensive, especially for large datasets with many features. </a:t>
                      </a:r>
                      <a:endParaRPr lang="en-US" sz="1600" b="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49645" marR="49645" marT="0" marB="0">
                    <a:noFill/>
                  </a:tcPr>
                </a:tc>
                <a:extLst>
                  <a:ext uri="{0D108BD9-81ED-4DB2-BD59-A6C34878D82A}">
                    <a16:rowId xmlns:a16="http://schemas.microsoft.com/office/drawing/2014/main" val="703967795"/>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37696"/>
          </a:xfrm>
          <a:prstGeom prst="rect">
            <a:avLst/>
          </a:prstGeom>
          <a:solidFill>
            <a:srgbClr val="FFFCF5"/>
          </a:solidFill>
          <a:ln/>
        </p:spPr>
        <p:txBody>
          <a:bodyPr/>
          <a:lstStyle/>
          <a:p>
            <a:endParaRPr lang="en-US"/>
          </a:p>
        </p:txBody>
      </p:sp>
      <p:sp>
        <p:nvSpPr>
          <p:cNvPr id="4" name="Text 2"/>
          <p:cNvSpPr/>
          <p:nvPr/>
        </p:nvSpPr>
        <p:spPr>
          <a:xfrm>
            <a:off x="1345883" y="601028"/>
            <a:ext cx="7436763" cy="682943"/>
          </a:xfrm>
          <a:prstGeom prst="rect">
            <a:avLst/>
          </a:prstGeom>
          <a:noFill/>
          <a:ln/>
        </p:spPr>
        <p:txBody>
          <a:bodyPr wrap="none" rtlCol="0" anchor="t"/>
          <a:lstStyle/>
          <a:p>
            <a:pPr marL="0" indent="0">
              <a:lnSpc>
                <a:spcPts val="5378"/>
              </a:lnSpc>
              <a:buNone/>
            </a:pPr>
            <a:r>
              <a:rPr lang="en-US" sz="4302" b="1" dirty="0">
                <a:solidFill>
                  <a:srgbClr val="124E73"/>
                </a:solidFill>
                <a:latin typeface="MuseoModerno" pitchFamily="34" charset="0"/>
                <a:ea typeface="MuseoModerno" pitchFamily="34" charset="-122"/>
                <a:cs typeface="MuseoModerno" pitchFamily="34" charset="-120"/>
              </a:rPr>
              <a:t>K-Nearest Neighbors (KNN)</a:t>
            </a:r>
            <a:endParaRPr lang="en-US" sz="4302" dirty="0"/>
          </a:p>
        </p:txBody>
      </p:sp>
      <p:sp>
        <p:nvSpPr>
          <p:cNvPr id="5" name="Text 3"/>
          <p:cNvSpPr/>
          <p:nvPr/>
        </p:nvSpPr>
        <p:spPr>
          <a:xfrm>
            <a:off x="1345883" y="1721048"/>
            <a:ext cx="11938635" cy="1311593"/>
          </a:xfrm>
          <a:prstGeom prst="rect">
            <a:avLst/>
          </a:prstGeom>
          <a:noFill/>
          <a:ln/>
        </p:spPr>
        <p:txBody>
          <a:bodyPr wrap="square" rtlCol="0" anchor="t"/>
          <a:lstStyle/>
          <a:p>
            <a:pPr marL="0" indent="0">
              <a:lnSpc>
                <a:spcPts val="3442"/>
              </a:lnSpc>
              <a:buNone/>
            </a:pPr>
            <a:r>
              <a:rPr lang="en-US" sz="2151" dirty="0">
                <a:solidFill>
                  <a:srgbClr val="2B4150"/>
                </a:solidFill>
                <a:latin typeface="Source Sans Pro" pitchFamily="34" charset="0"/>
                <a:ea typeface="Source Sans Pro" pitchFamily="34" charset="-122"/>
                <a:cs typeface="Source Sans Pro" pitchFamily="34" charset="-120"/>
              </a:rPr>
              <a:t>K-Nearest Neighbors (KNN) Regressor is a supervised machine learning algorithm used for regression tasks. It predicts the value of a target variable by averaging the values of its k nearest neighbors in the feature space.</a:t>
            </a:r>
            <a:endParaRPr lang="en-US" sz="2151" dirty="0"/>
          </a:p>
        </p:txBody>
      </p:sp>
      <p:sp>
        <p:nvSpPr>
          <p:cNvPr id="6" name="Text 4"/>
          <p:cNvSpPr/>
          <p:nvPr/>
        </p:nvSpPr>
        <p:spPr>
          <a:xfrm>
            <a:off x="1565077" y="3417213"/>
            <a:ext cx="3537823" cy="349687"/>
          </a:xfrm>
          <a:prstGeom prst="rect">
            <a:avLst/>
          </a:prstGeom>
          <a:noFill/>
          <a:ln/>
        </p:spPr>
        <p:txBody>
          <a:bodyPr wrap="none" rtlCol="0" anchor="t"/>
          <a:lstStyle/>
          <a:p>
            <a:pPr marL="0" indent="0" algn="ctr">
              <a:lnSpc>
                <a:spcPts val="2753"/>
              </a:lnSpc>
              <a:buNone/>
            </a:pPr>
            <a:endParaRPr lang="en-US" sz="1721" dirty="0"/>
          </a:p>
        </p:txBody>
      </p:sp>
      <p:sp>
        <p:nvSpPr>
          <p:cNvPr id="7" name="Text 5"/>
          <p:cNvSpPr/>
          <p:nvPr/>
        </p:nvSpPr>
        <p:spPr>
          <a:xfrm>
            <a:off x="5547479" y="3417213"/>
            <a:ext cx="3534013" cy="349687"/>
          </a:xfrm>
          <a:prstGeom prst="rect">
            <a:avLst/>
          </a:prstGeom>
          <a:noFill/>
          <a:ln/>
        </p:spPr>
        <p:txBody>
          <a:bodyPr wrap="none" rtlCol="0" anchor="t"/>
          <a:lstStyle/>
          <a:p>
            <a:pPr marL="0" indent="0" algn="ctr">
              <a:lnSpc>
                <a:spcPts val="2753"/>
              </a:lnSpc>
              <a:buNone/>
            </a:pPr>
            <a:r>
              <a:rPr lang="en-US" sz="1721" b="1" dirty="0">
                <a:solidFill>
                  <a:srgbClr val="2B4150"/>
                </a:solidFill>
                <a:latin typeface="Source Sans Pro" pitchFamily="34" charset="0"/>
                <a:ea typeface="Source Sans Pro" pitchFamily="34" charset="-122"/>
                <a:cs typeface="Source Sans Pro" pitchFamily="34" charset="-120"/>
              </a:rPr>
              <a:t>Real</a:t>
            </a:r>
            <a:endParaRPr lang="en-US" sz="1721" dirty="0"/>
          </a:p>
        </p:txBody>
      </p:sp>
      <p:sp>
        <p:nvSpPr>
          <p:cNvPr id="8" name="Text 6"/>
          <p:cNvSpPr/>
          <p:nvPr/>
        </p:nvSpPr>
        <p:spPr>
          <a:xfrm>
            <a:off x="9526072" y="3417213"/>
            <a:ext cx="3537823" cy="349687"/>
          </a:xfrm>
          <a:prstGeom prst="rect">
            <a:avLst/>
          </a:prstGeom>
          <a:noFill/>
          <a:ln/>
        </p:spPr>
        <p:txBody>
          <a:bodyPr wrap="none" rtlCol="0" anchor="t"/>
          <a:lstStyle/>
          <a:p>
            <a:pPr marL="0" indent="0" algn="ctr">
              <a:lnSpc>
                <a:spcPts val="2753"/>
              </a:lnSpc>
              <a:buNone/>
            </a:pPr>
            <a:r>
              <a:rPr lang="en-US" sz="1721" b="1" dirty="0">
                <a:solidFill>
                  <a:srgbClr val="2B4150"/>
                </a:solidFill>
                <a:latin typeface="Source Sans Pro" pitchFamily="34" charset="0"/>
                <a:ea typeface="Source Sans Pro" pitchFamily="34" charset="-122"/>
                <a:cs typeface="Source Sans Pro" pitchFamily="34" charset="-120"/>
              </a:rPr>
              <a:t>Predict</a:t>
            </a:r>
            <a:endParaRPr lang="en-US" sz="1721" dirty="0"/>
          </a:p>
        </p:txBody>
      </p:sp>
      <p:sp>
        <p:nvSpPr>
          <p:cNvPr id="9" name="Shape 7"/>
          <p:cNvSpPr/>
          <p:nvPr/>
        </p:nvSpPr>
        <p:spPr>
          <a:xfrm>
            <a:off x="1345883" y="3905607"/>
            <a:ext cx="11937325" cy="627102"/>
          </a:xfrm>
          <a:prstGeom prst="rect">
            <a:avLst/>
          </a:prstGeom>
          <a:solidFill>
            <a:srgbClr val="F6F0E4"/>
          </a:solidFill>
          <a:ln/>
        </p:spPr>
        <p:txBody>
          <a:bodyPr/>
          <a:lstStyle/>
          <a:p>
            <a:endParaRPr lang="en-US"/>
          </a:p>
        </p:txBody>
      </p:sp>
      <p:sp>
        <p:nvSpPr>
          <p:cNvPr id="10" name="Text 8"/>
          <p:cNvSpPr/>
          <p:nvPr/>
        </p:nvSpPr>
        <p:spPr>
          <a:xfrm>
            <a:off x="1565077" y="4044315"/>
            <a:ext cx="3537823" cy="349687"/>
          </a:xfrm>
          <a:prstGeom prst="rect">
            <a:avLst/>
          </a:prstGeom>
          <a:noFill/>
          <a:ln/>
        </p:spPr>
        <p:txBody>
          <a:bodyPr wrap="none" rtlCol="0" anchor="t"/>
          <a:lstStyle/>
          <a:p>
            <a:pPr marL="0" indent="0" algn="ctr">
              <a:lnSpc>
                <a:spcPts val="2753"/>
              </a:lnSpc>
              <a:buNone/>
            </a:pPr>
            <a:r>
              <a:rPr lang="en-US" sz="1721" b="1" dirty="0">
                <a:solidFill>
                  <a:srgbClr val="2B4150"/>
                </a:solidFill>
                <a:latin typeface="Source Sans Pro" pitchFamily="34" charset="0"/>
                <a:ea typeface="Source Sans Pro" pitchFamily="34" charset="-122"/>
                <a:cs typeface="Source Sans Pro" pitchFamily="34" charset="-120"/>
              </a:rPr>
              <a:t>1270</a:t>
            </a:r>
            <a:endParaRPr lang="en-US" sz="1721" dirty="0"/>
          </a:p>
        </p:txBody>
      </p:sp>
      <p:sp>
        <p:nvSpPr>
          <p:cNvPr id="11" name="Text 9"/>
          <p:cNvSpPr/>
          <p:nvPr/>
        </p:nvSpPr>
        <p:spPr>
          <a:xfrm>
            <a:off x="5547479" y="4044315"/>
            <a:ext cx="3534013" cy="349687"/>
          </a:xfrm>
          <a:prstGeom prst="rect">
            <a:avLst/>
          </a:prstGeom>
          <a:noFill/>
          <a:ln/>
        </p:spPr>
        <p:txBody>
          <a:bodyPr wrap="none" rtlCol="0" anchor="t"/>
          <a:lstStyle/>
          <a:p>
            <a:pPr marL="0" indent="0" algn="ctr">
              <a:lnSpc>
                <a:spcPts val="2753"/>
              </a:lnSpc>
              <a:buNone/>
            </a:pPr>
            <a:r>
              <a:rPr lang="en-US" sz="1721" dirty="0">
                <a:solidFill>
                  <a:srgbClr val="2B4150"/>
                </a:solidFill>
                <a:latin typeface="Source Sans Pro" pitchFamily="34" charset="0"/>
                <a:ea typeface="Source Sans Pro" pitchFamily="34" charset="-122"/>
                <a:cs typeface="Source Sans Pro" pitchFamily="34" charset="-120"/>
              </a:rPr>
              <a:t>102.336</a:t>
            </a:r>
            <a:endParaRPr lang="en-US" sz="1721" dirty="0"/>
          </a:p>
        </p:txBody>
      </p:sp>
      <p:sp>
        <p:nvSpPr>
          <p:cNvPr id="12" name="Text 10"/>
          <p:cNvSpPr/>
          <p:nvPr/>
        </p:nvSpPr>
        <p:spPr>
          <a:xfrm>
            <a:off x="9526072" y="4044315"/>
            <a:ext cx="3537823" cy="349687"/>
          </a:xfrm>
          <a:prstGeom prst="rect">
            <a:avLst/>
          </a:prstGeom>
          <a:noFill/>
          <a:ln/>
        </p:spPr>
        <p:txBody>
          <a:bodyPr wrap="none" rtlCol="0" anchor="t"/>
          <a:lstStyle/>
          <a:p>
            <a:pPr marL="0" indent="0" algn="ctr">
              <a:lnSpc>
                <a:spcPts val="2753"/>
              </a:lnSpc>
              <a:buNone/>
            </a:pPr>
            <a:r>
              <a:rPr lang="en-US" sz="1721" dirty="0">
                <a:solidFill>
                  <a:srgbClr val="2B4150"/>
                </a:solidFill>
                <a:latin typeface="Source Sans Pro" pitchFamily="34" charset="0"/>
                <a:ea typeface="Source Sans Pro" pitchFamily="34" charset="-122"/>
                <a:cs typeface="Source Sans Pro" pitchFamily="34" charset="-120"/>
              </a:rPr>
              <a:t>112.0084</a:t>
            </a:r>
            <a:endParaRPr lang="en-US" sz="1721" dirty="0"/>
          </a:p>
        </p:txBody>
      </p:sp>
      <p:sp>
        <p:nvSpPr>
          <p:cNvPr id="13" name="Text 11"/>
          <p:cNvSpPr/>
          <p:nvPr/>
        </p:nvSpPr>
        <p:spPr>
          <a:xfrm>
            <a:off x="1565077" y="4671417"/>
            <a:ext cx="3537823" cy="349687"/>
          </a:xfrm>
          <a:prstGeom prst="rect">
            <a:avLst/>
          </a:prstGeom>
          <a:noFill/>
          <a:ln/>
        </p:spPr>
        <p:txBody>
          <a:bodyPr wrap="none" rtlCol="0" anchor="t"/>
          <a:lstStyle/>
          <a:p>
            <a:pPr marL="0" indent="0" algn="ctr">
              <a:lnSpc>
                <a:spcPts val="2753"/>
              </a:lnSpc>
              <a:buNone/>
            </a:pPr>
            <a:r>
              <a:rPr lang="en-US" sz="1721" b="1" dirty="0">
                <a:solidFill>
                  <a:srgbClr val="2B4150"/>
                </a:solidFill>
                <a:latin typeface="Source Sans Pro" pitchFamily="34" charset="0"/>
                <a:ea typeface="Source Sans Pro" pitchFamily="34" charset="-122"/>
                <a:cs typeface="Source Sans Pro" pitchFamily="34" charset="-120"/>
              </a:rPr>
              <a:t>272</a:t>
            </a:r>
            <a:endParaRPr lang="en-US" sz="1721" dirty="0"/>
          </a:p>
        </p:txBody>
      </p:sp>
      <p:sp>
        <p:nvSpPr>
          <p:cNvPr id="14" name="Text 12"/>
          <p:cNvSpPr/>
          <p:nvPr/>
        </p:nvSpPr>
        <p:spPr>
          <a:xfrm>
            <a:off x="5547479" y="4671417"/>
            <a:ext cx="3534013" cy="349687"/>
          </a:xfrm>
          <a:prstGeom prst="rect">
            <a:avLst/>
          </a:prstGeom>
          <a:noFill/>
          <a:ln/>
        </p:spPr>
        <p:txBody>
          <a:bodyPr wrap="none" rtlCol="0" anchor="t"/>
          <a:lstStyle/>
          <a:p>
            <a:pPr marL="0" indent="0" algn="ctr">
              <a:lnSpc>
                <a:spcPts val="2753"/>
              </a:lnSpc>
              <a:buNone/>
            </a:pPr>
            <a:r>
              <a:rPr lang="en-US" sz="1721" dirty="0">
                <a:solidFill>
                  <a:srgbClr val="2B4150"/>
                </a:solidFill>
                <a:latin typeface="Source Sans Pro" pitchFamily="34" charset="0"/>
                <a:ea typeface="Source Sans Pro" pitchFamily="34" charset="-122"/>
                <a:cs typeface="Source Sans Pro" pitchFamily="34" charset="-120"/>
              </a:rPr>
              <a:t>5.280</a:t>
            </a:r>
            <a:endParaRPr lang="en-US" sz="1721" dirty="0"/>
          </a:p>
        </p:txBody>
      </p:sp>
      <p:sp>
        <p:nvSpPr>
          <p:cNvPr id="15" name="Text 13"/>
          <p:cNvSpPr/>
          <p:nvPr/>
        </p:nvSpPr>
        <p:spPr>
          <a:xfrm>
            <a:off x="9526072" y="4671417"/>
            <a:ext cx="3537823" cy="349687"/>
          </a:xfrm>
          <a:prstGeom prst="rect">
            <a:avLst/>
          </a:prstGeom>
          <a:noFill/>
          <a:ln/>
        </p:spPr>
        <p:txBody>
          <a:bodyPr wrap="none" rtlCol="0" anchor="t"/>
          <a:lstStyle/>
          <a:p>
            <a:pPr marL="0" indent="0" algn="ctr">
              <a:lnSpc>
                <a:spcPts val="2753"/>
              </a:lnSpc>
              <a:buNone/>
            </a:pPr>
            <a:r>
              <a:rPr lang="en-US" sz="1721" dirty="0">
                <a:solidFill>
                  <a:srgbClr val="2B4150"/>
                </a:solidFill>
                <a:latin typeface="Source Sans Pro" pitchFamily="34" charset="0"/>
                <a:ea typeface="Source Sans Pro" pitchFamily="34" charset="-122"/>
                <a:cs typeface="Source Sans Pro" pitchFamily="34" charset="-120"/>
              </a:rPr>
              <a:t>5.7688</a:t>
            </a:r>
            <a:endParaRPr lang="en-US" sz="1721" dirty="0"/>
          </a:p>
        </p:txBody>
      </p:sp>
      <p:sp>
        <p:nvSpPr>
          <p:cNvPr id="16" name="Shape 14"/>
          <p:cNvSpPr/>
          <p:nvPr/>
        </p:nvSpPr>
        <p:spPr>
          <a:xfrm>
            <a:off x="1345883" y="5159812"/>
            <a:ext cx="11937325" cy="627102"/>
          </a:xfrm>
          <a:prstGeom prst="rect">
            <a:avLst/>
          </a:prstGeom>
          <a:solidFill>
            <a:srgbClr val="F6F0E4"/>
          </a:solidFill>
          <a:ln/>
        </p:spPr>
        <p:txBody>
          <a:bodyPr/>
          <a:lstStyle/>
          <a:p>
            <a:endParaRPr lang="en-US"/>
          </a:p>
        </p:txBody>
      </p:sp>
      <p:sp>
        <p:nvSpPr>
          <p:cNvPr id="17" name="Text 15"/>
          <p:cNvSpPr/>
          <p:nvPr/>
        </p:nvSpPr>
        <p:spPr>
          <a:xfrm>
            <a:off x="1565077" y="5298519"/>
            <a:ext cx="3537823" cy="349687"/>
          </a:xfrm>
          <a:prstGeom prst="rect">
            <a:avLst/>
          </a:prstGeom>
          <a:noFill/>
          <a:ln/>
        </p:spPr>
        <p:txBody>
          <a:bodyPr wrap="none" rtlCol="0" anchor="t"/>
          <a:lstStyle/>
          <a:p>
            <a:pPr marL="0" indent="0" algn="ctr">
              <a:lnSpc>
                <a:spcPts val="2753"/>
              </a:lnSpc>
              <a:buNone/>
            </a:pPr>
            <a:r>
              <a:rPr lang="en-US" sz="1721" b="1" dirty="0">
                <a:solidFill>
                  <a:srgbClr val="2B4150"/>
                </a:solidFill>
                <a:latin typeface="Source Sans Pro" pitchFamily="34" charset="0"/>
                <a:ea typeface="Source Sans Pro" pitchFamily="34" charset="-122"/>
                <a:cs typeface="Source Sans Pro" pitchFamily="34" charset="-120"/>
              </a:rPr>
              <a:t>8308</a:t>
            </a:r>
            <a:endParaRPr lang="en-US" sz="1721" dirty="0"/>
          </a:p>
        </p:txBody>
      </p:sp>
      <p:sp>
        <p:nvSpPr>
          <p:cNvPr id="18" name="Text 16"/>
          <p:cNvSpPr/>
          <p:nvPr/>
        </p:nvSpPr>
        <p:spPr>
          <a:xfrm>
            <a:off x="5547479" y="5298519"/>
            <a:ext cx="3534013" cy="349687"/>
          </a:xfrm>
          <a:prstGeom prst="rect">
            <a:avLst/>
          </a:prstGeom>
          <a:noFill/>
          <a:ln/>
        </p:spPr>
        <p:txBody>
          <a:bodyPr wrap="none" rtlCol="0" anchor="t"/>
          <a:lstStyle/>
          <a:p>
            <a:pPr marL="0" indent="0" algn="ctr">
              <a:lnSpc>
                <a:spcPts val="2753"/>
              </a:lnSpc>
              <a:buNone/>
            </a:pPr>
            <a:r>
              <a:rPr lang="en-US" sz="1721" dirty="0">
                <a:solidFill>
                  <a:srgbClr val="2B4150"/>
                </a:solidFill>
                <a:latin typeface="Source Sans Pro" pitchFamily="34" charset="0"/>
                <a:ea typeface="Source Sans Pro" pitchFamily="34" charset="-122"/>
                <a:cs typeface="Source Sans Pro" pitchFamily="34" charset="-120"/>
              </a:rPr>
              <a:t>37.170</a:t>
            </a:r>
            <a:endParaRPr lang="en-US" sz="1721" dirty="0"/>
          </a:p>
        </p:txBody>
      </p:sp>
      <p:sp>
        <p:nvSpPr>
          <p:cNvPr id="19" name="Text 17"/>
          <p:cNvSpPr/>
          <p:nvPr/>
        </p:nvSpPr>
        <p:spPr>
          <a:xfrm>
            <a:off x="9526072" y="5298519"/>
            <a:ext cx="3537823" cy="349687"/>
          </a:xfrm>
          <a:prstGeom prst="rect">
            <a:avLst/>
          </a:prstGeom>
          <a:noFill/>
          <a:ln/>
        </p:spPr>
        <p:txBody>
          <a:bodyPr wrap="none" rtlCol="0" anchor="t"/>
          <a:lstStyle/>
          <a:p>
            <a:pPr marL="0" indent="0" algn="ctr">
              <a:lnSpc>
                <a:spcPts val="2753"/>
              </a:lnSpc>
              <a:buNone/>
            </a:pPr>
            <a:r>
              <a:rPr lang="en-US" sz="1721" dirty="0">
                <a:solidFill>
                  <a:srgbClr val="2B4150"/>
                </a:solidFill>
                <a:latin typeface="Source Sans Pro" pitchFamily="34" charset="0"/>
                <a:ea typeface="Source Sans Pro" pitchFamily="34" charset="-122"/>
                <a:cs typeface="Source Sans Pro" pitchFamily="34" charset="-120"/>
              </a:rPr>
              <a:t>36.0032</a:t>
            </a:r>
            <a:endParaRPr lang="en-US" sz="1721" dirty="0"/>
          </a:p>
        </p:txBody>
      </p:sp>
      <p:sp>
        <p:nvSpPr>
          <p:cNvPr id="20" name="Text 18"/>
          <p:cNvSpPr/>
          <p:nvPr/>
        </p:nvSpPr>
        <p:spPr>
          <a:xfrm>
            <a:off x="1565077" y="5925622"/>
            <a:ext cx="3537823" cy="349687"/>
          </a:xfrm>
          <a:prstGeom prst="rect">
            <a:avLst/>
          </a:prstGeom>
          <a:noFill/>
          <a:ln/>
        </p:spPr>
        <p:txBody>
          <a:bodyPr wrap="none" rtlCol="0" anchor="t"/>
          <a:lstStyle/>
          <a:p>
            <a:pPr marL="0" indent="0" algn="ctr">
              <a:lnSpc>
                <a:spcPts val="2753"/>
              </a:lnSpc>
              <a:buNone/>
            </a:pPr>
            <a:r>
              <a:rPr lang="en-US" sz="1721" b="1" dirty="0">
                <a:solidFill>
                  <a:srgbClr val="2B4150"/>
                </a:solidFill>
                <a:latin typeface="Source Sans Pro" pitchFamily="34" charset="0"/>
                <a:ea typeface="Source Sans Pro" pitchFamily="34" charset="-122"/>
                <a:cs typeface="Source Sans Pro" pitchFamily="34" charset="-120"/>
              </a:rPr>
              <a:t>8494</a:t>
            </a:r>
            <a:endParaRPr lang="en-US" sz="1721" dirty="0"/>
          </a:p>
        </p:txBody>
      </p:sp>
      <p:sp>
        <p:nvSpPr>
          <p:cNvPr id="21" name="Text 19"/>
          <p:cNvSpPr/>
          <p:nvPr/>
        </p:nvSpPr>
        <p:spPr>
          <a:xfrm>
            <a:off x="5547479" y="5925622"/>
            <a:ext cx="3534013" cy="349687"/>
          </a:xfrm>
          <a:prstGeom prst="rect">
            <a:avLst/>
          </a:prstGeom>
          <a:noFill/>
          <a:ln/>
        </p:spPr>
        <p:txBody>
          <a:bodyPr wrap="none" rtlCol="0" anchor="t"/>
          <a:lstStyle/>
          <a:p>
            <a:pPr marL="0" indent="0" algn="ctr">
              <a:lnSpc>
                <a:spcPts val="2753"/>
              </a:lnSpc>
              <a:buNone/>
            </a:pPr>
            <a:r>
              <a:rPr lang="en-US" sz="1721" dirty="0">
                <a:solidFill>
                  <a:srgbClr val="2B4150"/>
                </a:solidFill>
                <a:latin typeface="Source Sans Pro" pitchFamily="34" charset="0"/>
                <a:ea typeface="Source Sans Pro" pitchFamily="34" charset="-122"/>
                <a:cs typeface="Source Sans Pro" pitchFamily="34" charset="-120"/>
              </a:rPr>
              <a:t>6.080</a:t>
            </a:r>
            <a:endParaRPr lang="en-US" sz="1721" dirty="0"/>
          </a:p>
        </p:txBody>
      </p:sp>
      <p:sp>
        <p:nvSpPr>
          <p:cNvPr id="22" name="Text 20"/>
          <p:cNvSpPr/>
          <p:nvPr/>
        </p:nvSpPr>
        <p:spPr>
          <a:xfrm>
            <a:off x="9526072" y="5925622"/>
            <a:ext cx="3537823" cy="349687"/>
          </a:xfrm>
          <a:prstGeom prst="rect">
            <a:avLst/>
          </a:prstGeom>
          <a:noFill/>
          <a:ln/>
        </p:spPr>
        <p:txBody>
          <a:bodyPr wrap="none" rtlCol="0" anchor="t"/>
          <a:lstStyle/>
          <a:p>
            <a:pPr marL="0" indent="0" algn="ctr">
              <a:lnSpc>
                <a:spcPts val="2753"/>
              </a:lnSpc>
              <a:buNone/>
            </a:pPr>
            <a:r>
              <a:rPr lang="en-US" sz="1721" dirty="0">
                <a:solidFill>
                  <a:srgbClr val="2B4150"/>
                </a:solidFill>
                <a:latin typeface="Source Sans Pro" pitchFamily="34" charset="0"/>
                <a:ea typeface="Source Sans Pro" pitchFamily="34" charset="-122"/>
                <a:cs typeface="Source Sans Pro" pitchFamily="34" charset="-120"/>
              </a:rPr>
              <a:t>6.0960</a:t>
            </a:r>
            <a:endParaRPr lang="en-US" sz="1721" dirty="0"/>
          </a:p>
        </p:txBody>
      </p:sp>
      <p:sp>
        <p:nvSpPr>
          <p:cNvPr id="23" name="Shape 21"/>
          <p:cNvSpPr/>
          <p:nvPr/>
        </p:nvSpPr>
        <p:spPr>
          <a:xfrm>
            <a:off x="1345883" y="6414016"/>
            <a:ext cx="11937325" cy="627102"/>
          </a:xfrm>
          <a:prstGeom prst="rect">
            <a:avLst/>
          </a:prstGeom>
          <a:solidFill>
            <a:srgbClr val="F6F0E4"/>
          </a:solidFill>
          <a:ln/>
        </p:spPr>
        <p:txBody>
          <a:bodyPr/>
          <a:lstStyle/>
          <a:p>
            <a:endParaRPr lang="en-US"/>
          </a:p>
        </p:txBody>
      </p:sp>
      <p:sp>
        <p:nvSpPr>
          <p:cNvPr id="24" name="Text 22"/>
          <p:cNvSpPr/>
          <p:nvPr/>
        </p:nvSpPr>
        <p:spPr>
          <a:xfrm>
            <a:off x="1565077" y="6552724"/>
            <a:ext cx="3537823" cy="349687"/>
          </a:xfrm>
          <a:prstGeom prst="rect">
            <a:avLst/>
          </a:prstGeom>
          <a:noFill/>
          <a:ln/>
        </p:spPr>
        <p:txBody>
          <a:bodyPr wrap="none" rtlCol="0" anchor="t"/>
          <a:lstStyle/>
          <a:p>
            <a:pPr marL="0" indent="0" algn="ctr">
              <a:lnSpc>
                <a:spcPts val="2753"/>
              </a:lnSpc>
              <a:buNone/>
            </a:pPr>
            <a:r>
              <a:rPr lang="en-US" sz="1721" b="1" dirty="0">
                <a:solidFill>
                  <a:srgbClr val="2B4150"/>
                </a:solidFill>
                <a:latin typeface="Source Sans Pro" pitchFamily="34" charset="0"/>
                <a:ea typeface="Source Sans Pro" pitchFamily="34" charset="-122"/>
                <a:cs typeface="Source Sans Pro" pitchFamily="34" charset="-120"/>
              </a:rPr>
              <a:t>2784</a:t>
            </a:r>
            <a:endParaRPr lang="en-US" sz="1721" dirty="0"/>
          </a:p>
        </p:txBody>
      </p:sp>
      <p:sp>
        <p:nvSpPr>
          <p:cNvPr id="25" name="Text 23"/>
          <p:cNvSpPr/>
          <p:nvPr/>
        </p:nvSpPr>
        <p:spPr>
          <a:xfrm>
            <a:off x="5547479" y="6552724"/>
            <a:ext cx="3534013" cy="349687"/>
          </a:xfrm>
          <a:prstGeom prst="rect">
            <a:avLst/>
          </a:prstGeom>
          <a:noFill/>
          <a:ln/>
        </p:spPr>
        <p:txBody>
          <a:bodyPr wrap="none" rtlCol="0" anchor="t"/>
          <a:lstStyle/>
          <a:p>
            <a:pPr marL="0" indent="0" algn="ctr">
              <a:lnSpc>
                <a:spcPts val="2753"/>
              </a:lnSpc>
              <a:buNone/>
            </a:pPr>
            <a:r>
              <a:rPr lang="en-US" sz="1721" dirty="0">
                <a:solidFill>
                  <a:srgbClr val="2B4150"/>
                </a:solidFill>
                <a:latin typeface="Source Sans Pro" pitchFamily="34" charset="0"/>
                <a:ea typeface="Source Sans Pro" pitchFamily="34" charset="-122"/>
                <a:cs typeface="Source Sans Pro" pitchFamily="34" charset="-120"/>
              </a:rPr>
              <a:t>23.976</a:t>
            </a:r>
            <a:endParaRPr lang="en-US" sz="1721" dirty="0"/>
          </a:p>
        </p:txBody>
      </p:sp>
      <p:sp>
        <p:nvSpPr>
          <p:cNvPr id="26" name="Text 24"/>
          <p:cNvSpPr/>
          <p:nvPr/>
        </p:nvSpPr>
        <p:spPr>
          <a:xfrm>
            <a:off x="9526072" y="6552724"/>
            <a:ext cx="3537823" cy="349687"/>
          </a:xfrm>
          <a:prstGeom prst="rect">
            <a:avLst/>
          </a:prstGeom>
          <a:noFill/>
          <a:ln/>
        </p:spPr>
        <p:txBody>
          <a:bodyPr wrap="none" rtlCol="0" anchor="t"/>
          <a:lstStyle/>
          <a:p>
            <a:pPr marL="0" indent="0" algn="ctr">
              <a:lnSpc>
                <a:spcPts val="2753"/>
              </a:lnSpc>
              <a:buNone/>
            </a:pPr>
            <a:r>
              <a:rPr lang="en-US" sz="1721" dirty="0">
                <a:solidFill>
                  <a:srgbClr val="2B4150"/>
                </a:solidFill>
                <a:latin typeface="Source Sans Pro" pitchFamily="34" charset="0"/>
                <a:ea typeface="Source Sans Pro" pitchFamily="34" charset="-122"/>
                <a:cs typeface="Source Sans Pro" pitchFamily="34" charset="-120"/>
              </a:rPr>
              <a:t>23.9720</a:t>
            </a:r>
            <a:endParaRPr lang="en-US" sz="1721" dirty="0"/>
          </a:p>
        </p:txBody>
      </p:sp>
      <p:sp>
        <p:nvSpPr>
          <p:cNvPr id="27" name="Text 25"/>
          <p:cNvSpPr/>
          <p:nvPr/>
        </p:nvSpPr>
        <p:spPr>
          <a:xfrm>
            <a:off x="1345883" y="7286982"/>
            <a:ext cx="11938635" cy="349687"/>
          </a:xfrm>
          <a:prstGeom prst="rect">
            <a:avLst/>
          </a:prstGeom>
          <a:noFill/>
          <a:ln/>
        </p:spPr>
        <p:txBody>
          <a:bodyPr wrap="none" rtlCol="0" anchor="t"/>
          <a:lstStyle/>
          <a:p>
            <a:pPr marL="0" indent="0">
              <a:lnSpc>
                <a:spcPts val="2753"/>
              </a:lnSpc>
              <a:buNone/>
            </a:pPr>
            <a:r>
              <a:rPr lang="en-US" sz="1721" b="1" dirty="0">
                <a:solidFill>
                  <a:srgbClr val="2B4150"/>
                </a:solidFill>
                <a:latin typeface="Source Sans Pro" pitchFamily="34" charset="0"/>
                <a:ea typeface="Source Sans Pro" pitchFamily="34" charset="-122"/>
                <a:cs typeface="Source Sans Pro" pitchFamily="34" charset="-120"/>
              </a:rPr>
              <a:t>Accuracy: 37.56%</a:t>
            </a:r>
            <a:endParaRPr lang="en-US" sz="172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sp>
        <p:nvSpPr>
          <p:cNvPr id="11" name="Text 9"/>
          <p:cNvSpPr/>
          <p:nvPr/>
        </p:nvSpPr>
        <p:spPr>
          <a:xfrm>
            <a:off x="864037" y="6103501"/>
            <a:ext cx="12902327" cy="395049"/>
          </a:xfrm>
          <a:prstGeom prst="rect">
            <a:avLst/>
          </a:prstGeom>
          <a:noFill/>
          <a:ln/>
        </p:spPr>
        <p:txBody>
          <a:bodyPr wrap="none" rtlCol="0" anchor="t"/>
          <a:lstStyle/>
          <a:p>
            <a:pPr marL="0" indent="0">
              <a:lnSpc>
                <a:spcPts val="3110"/>
              </a:lnSpc>
              <a:buNone/>
            </a:pPr>
            <a:endParaRPr lang="en-US" sz="1944" dirty="0"/>
          </a:p>
        </p:txBody>
      </p:sp>
      <p:graphicFrame>
        <p:nvGraphicFramePr>
          <p:cNvPr id="13" name="Table 12">
            <a:extLst>
              <a:ext uri="{FF2B5EF4-FFF2-40B4-BE49-F238E27FC236}">
                <a16:creationId xmlns:a16="http://schemas.microsoft.com/office/drawing/2014/main" id="{F9C44E7C-0B55-3C3A-E3E4-F7FCEB83E256}"/>
              </a:ext>
            </a:extLst>
          </p:cNvPr>
          <p:cNvGraphicFramePr>
            <a:graphicFrameLocks noGrp="1"/>
          </p:cNvGraphicFramePr>
          <p:nvPr>
            <p:extLst>
              <p:ext uri="{D42A27DB-BD31-4B8C-83A1-F6EECF244321}">
                <p14:modId xmlns:p14="http://schemas.microsoft.com/office/powerpoint/2010/main" val="1400327539"/>
              </p:ext>
            </p:extLst>
          </p:nvPr>
        </p:nvGraphicFramePr>
        <p:xfrm>
          <a:off x="1170878" y="1257775"/>
          <a:ext cx="11837202" cy="5714049"/>
        </p:xfrm>
        <a:graphic>
          <a:graphicData uri="http://schemas.openxmlformats.org/drawingml/2006/table">
            <a:tbl>
              <a:tblPr firstRow="1" firstCol="1" bandRow="1">
                <a:tableStyleId>{5C22544A-7EE6-4342-B048-85BDC9FD1C3A}</a:tableStyleId>
              </a:tblPr>
              <a:tblGrid>
                <a:gridCol w="5896298">
                  <a:extLst>
                    <a:ext uri="{9D8B030D-6E8A-4147-A177-3AD203B41FA5}">
                      <a16:colId xmlns:a16="http://schemas.microsoft.com/office/drawing/2014/main" val="1791916558"/>
                    </a:ext>
                  </a:extLst>
                </a:gridCol>
                <a:gridCol w="5940904">
                  <a:extLst>
                    <a:ext uri="{9D8B030D-6E8A-4147-A177-3AD203B41FA5}">
                      <a16:colId xmlns:a16="http://schemas.microsoft.com/office/drawing/2014/main" val="3039497615"/>
                    </a:ext>
                  </a:extLst>
                </a:gridCol>
              </a:tblGrid>
              <a:tr h="300901">
                <a:tc>
                  <a:txBody>
                    <a:bodyPr/>
                    <a:lstStyle/>
                    <a:p>
                      <a:pPr marL="0" marR="0" algn="ctr">
                        <a:lnSpc>
                          <a:spcPct val="13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chemeClr val="tx1"/>
                          </a:solidFill>
                          <a:effectLst/>
                        </a:rPr>
                        <a:t>Advantage</a:t>
                      </a:r>
                      <a:endParaRPr lang="en-US" sz="8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4901" marR="54901" marT="0" marB="0">
                    <a:noFill/>
                  </a:tcPr>
                </a:tc>
                <a:tc>
                  <a:txBody>
                    <a:bodyPr/>
                    <a:lstStyle/>
                    <a:p>
                      <a:pPr marL="0" marR="0" algn="ctr">
                        <a:lnSpc>
                          <a:spcPct val="13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chemeClr val="tx1"/>
                          </a:solidFill>
                          <a:effectLst/>
                        </a:rPr>
                        <a:t>Disadvantage</a:t>
                      </a:r>
                      <a:endParaRPr lang="en-US" sz="8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4901" marR="54901" marT="0" marB="0">
                    <a:noFill/>
                  </a:tcPr>
                </a:tc>
                <a:extLst>
                  <a:ext uri="{0D108BD9-81ED-4DB2-BD59-A6C34878D82A}">
                    <a16:rowId xmlns:a16="http://schemas.microsoft.com/office/drawing/2014/main" val="2918295954"/>
                  </a:ext>
                </a:extLst>
              </a:tr>
              <a:tr h="1282573">
                <a:tc>
                  <a:txBody>
                    <a:bodyPr/>
                    <a:lstStyle/>
                    <a:p>
                      <a:pPr marL="0" marR="0"/>
                      <a:r>
                        <a:rPr lang="en-US" sz="1800" b="0" dirty="0">
                          <a:solidFill>
                            <a:schemeClr val="tx1"/>
                          </a:solidFill>
                          <a:effectLst/>
                        </a:rPr>
                        <a:t>1-Simple and Intuitive: KNN Regressor is easy to understand and implement, making it accessible for beginners.</a:t>
                      </a:r>
                      <a:endParaRPr lang="en-US" sz="1800" b="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4901" marR="54901" marT="0" marB="0">
                    <a:solidFill>
                      <a:srgbClr val="F6F0E4"/>
                    </a:solidFill>
                  </a:tcPr>
                </a:tc>
                <a:tc>
                  <a:txBody>
                    <a:bodyPr/>
                    <a:lstStyle/>
                    <a:p>
                      <a:pPr marL="0" marR="0">
                        <a:lnSpc>
                          <a:spcPct val="13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chemeClr val="tx1"/>
                          </a:solidFill>
                          <a:effectLst/>
                        </a:rPr>
                        <a:t>1-</a:t>
                      </a:r>
                      <a:r>
                        <a:rPr lang="en-US" sz="1800" cap="all" spc="50" dirty="0">
                          <a:solidFill>
                            <a:schemeClr val="tx1"/>
                          </a:solidFill>
                          <a:effectLst/>
                        </a:rPr>
                        <a:t> </a:t>
                      </a:r>
                      <a:r>
                        <a:rPr lang="en-US" sz="1800" spc="0" dirty="0">
                          <a:solidFill>
                            <a:schemeClr val="tx1"/>
                          </a:solidFill>
                          <a:effectLst/>
                        </a:rPr>
                        <a:t>Computational Complexity</a:t>
                      </a:r>
                      <a:r>
                        <a:rPr lang="en-US" sz="1800" dirty="0">
                          <a:solidFill>
                            <a:schemeClr val="tx1"/>
                          </a:solidFill>
                          <a:effectLst/>
                        </a:rPr>
                        <a:t>: Predicting new instances can be slow because it needs to compute distances to all training samples.</a:t>
                      </a:r>
                      <a:endParaRPr lang="en-US" sz="18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4901" marR="54901" marT="0" marB="0">
                    <a:solidFill>
                      <a:srgbClr val="F6F0E4"/>
                    </a:solidFill>
                  </a:tcPr>
                </a:tc>
                <a:extLst>
                  <a:ext uri="{0D108BD9-81ED-4DB2-BD59-A6C34878D82A}">
                    <a16:rowId xmlns:a16="http://schemas.microsoft.com/office/drawing/2014/main" val="1404953976"/>
                  </a:ext>
                </a:extLst>
              </a:tr>
              <a:tr h="1516565">
                <a:tc>
                  <a:txBody>
                    <a:bodyPr/>
                    <a:lstStyle/>
                    <a:p>
                      <a:pPr marL="0" marR="0">
                        <a:lnSpc>
                          <a:spcPct val="13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0">
                          <a:solidFill>
                            <a:schemeClr val="tx1"/>
                          </a:solidFill>
                          <a:effectLst/>
                        </a:rPr>
                        <a:t>2-</a:t>
                      </a:r>
                      <a:r>
                        <a:rPr lang="en-US" sz="1800" b="0" cap="all" spc="50">
                          <a:solidFill>
                            <a:schemeClr val="tx1"/>
                          </a:solidFill>
                          <a:effectLst/>
                        </a:rPr>
                        <a:t> </a:t>
                      </a:r>
                      <a:r>
                        <a:rPr lang="en-US" sz="1800" b="0" spc="0">
                          <a:solidFill>
                            <a:schemeClr val="tx1"/>
                          </a:solidFill>
                          <a:effectLst/>
                        </a:rPr>
                        <a:t>No Training Phase</a:t>
                      </a:r>
                      <a:r>
                        <a:rPr lang="en-US" sz="1800" b="0">
                          <a:solidFill>
                            <a:schemeClr val="tx1"/>
                          </a:solidFill>
                          <a:effectLst/>
                        </a:rPr>
                        <a:t>: Unlike parametric models, KNN Regressor does not require a training phase. It memorizes the training instances and makes predictions based on them directly.</a:t>
                      </a:r>
                      <a:endParaRPr lang="en-US" sz="1800" b="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4901" marR="54901" marT="0" marB="0">
                    <a:noFill/>
                  </a:tcPr>
                </a:tc>
                <a:tc>
                  <a:txBody>
                    <a:bodyPr/>
                    <a:lstStyle/>
                    <a:p>
                      <a:pPr marL="0" marR="0">
                        <a:lnSpc>
                          <a:spcPct val="13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a:solidFill>
                            <a:schemeClr val="tx1"/>
                          </a:solidFill>
                          <a:effectLst/>
                        </a:rPr>
                        <a:t>2-</a:t>
                      </a:r>
                      <a:r>
                        <a:rPr lang="en-US" sz="1800" cap="all" spc="50">
                          <a:solidFill>
                            <a:schemeClr val="tx1"/>
                          </a:solidFill>
                          <a:effectLst/>
                        </a:rPr>
                        <a:t> </a:t>
                      </a:r>
                      <a:r>
                        <a:rPr lang="en-US" sz="1800" spc="0">
                          <a:solidFill>
                            <a:schemeClr val="tx1"/>
                          </a:solidFill>
                          <a:effectLst/>
                        </a:rPr>
                        <a:t>Memory Intensive</a:t>
                      </a:r>
                      <a:r>
                        <a:rPr lang="en-US" sz="1800">
                          <a:solidFill>
                            <a:schemeClr val="tx1"/>
                          </a:solidFill>
                          <a:effectLst/>
                        </a:rPr>
                        <a:t>: KNN Regressor requires storing all training data, which can be memory intensive for large datasets.</a:t>
                      </a:r>
                      <a:endParaRPr lang="en-US" sz="180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4901" marR="54901" marT="0" marB="0">
                    <a:noFill/>
                  </a:tcPr>
                </a:tc>
                <a:extLst>
                  <a:ext uri="{0D108BD9-81ED-4DB2-BD59-A6C34878D82A}">
                    <a16:rowId xmlns:a16="http://schemas.microsoft.com/office/drawing/2014/main" val="1636263841"/>
                  </a:ext>
                </a:extLst>
              </a:tr>
              <a:tr h="1003610">
                <a:tc>
                  <a:txBody>
                    <a:bodyPr/>
                    <a:lstStyle/>
                    <a:p>
                      <a:pPr marL="0" marR="0">
                        <a:lnSpc>
                          <a:spcPct val="13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0">
                          <a:solidFill>
                            <a:schemeClr val="tx1"/>
                          </a:solidFill>
                          <a:effectLst/>
                        </a:rPr>
                        <a:t>3-</a:t>
                      </a:r>
                      <a:r>
                        <a:rPr lang="en-US" sz="1800" b="0" cap="all" spc="50">
                          <a:solidFill>
                            <a:schemeClr val="tx1"/>
                          </a:solidFill>
                          <a:effectLst/>
                        </a:rPr>
                        <a:t> </a:t>
                      </a:r>
                      <a:r>
                        <a:rPr lang="en-US" sz="1800" b="0" spc="0">
                          <a:solidFill>
                            <a:schemeClr val="tx1"/>
                          </a:solidFill>
                          <a:effectLst/>
                        </a:rPr>
                        <a:t>Non-Parametric</a:t>
                      </a:r>
                      <a:r>
                        <a:rPr lang="en-US" sz="1800" b="0">
                          <a:solidFill>
                            <a:schemeClr val="tx1"/>
                          </a:solidFill>
                          <a:effectLst/>
                        </a:rPr>
                        <a:t>: It is versatile and can handle on-linear data relationships.</a:t>
                      </a:r>
                      <a:endParaRPr lang="en-US" sz="1800" b="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4901" marR="54901" marT="0" marB="0">
                    <a:solidFill>
                      <a:srgbClr val="F6F0E4"/>
                    </a:solidFill>
                  </a:tcPr>
                </a:tc>
                <a:tc>
                  <a:txBody>
                    <a:bodyPr/>
                    <a:lstStyle/>
                    <a:p>
                      <a:pPr marL="0" marR="0">
                        <a:lnSpc>
                          <a:spcPct val="13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chemeClr val="tx1"/>
                          </a:solidFill>
                          <a:effectLst/>
                        </a:rPr>
                        <a:t>3-</a:t>
                      </a:r>
                      <a:r>
                        <a:rPr lang="en-US" sz="1800" cap="all" spc="50" dirty="0">
                          <a:solidFill>
                            <a:schemeClr val="tx1"/>
                          </a:solidFill>
                          <a:effectLst/>
                        </a:rPr>
                        <a:t> </a:t>
                      </a:r>
                      <a:r>
                        <a:rPr lang="en-US" sz="1800" spc="0" dirty="0">
                          <a:solidFill>
                            <a:schemeClr val="tx1"/>
                          </a:solidFill>
                          <a:effectLst/>
                        </a:rPr>
                        <a:t>Sensitive to Outliers</a:t>
                      </a:r>
                      <a:r>
                        <a:rPr lang="en-US" sz="1800" dirty="0">
                          <a:solidFill>
                            <a:schemeClr val="tx1"/>
                          </a:solidFill>
                          <a:effectLst/>
                        </a:rPr>
                        <a:t>: It is sensitive to outliers in the data, which can significantly affect predictions.</a:t>
                      </a:r>
                      <a:endParaRPr lang="en-US" sz="18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4901" marR="54901" marT="0" marB="0">
                    <a:solidFill>
                      <a:srgbClr val="F6F0E4"/>
                    </a:solidFill>
                  </a:tcPr>
                </a:tc>
                <a:extLst>
                  <a:ext uri="{0D108BD9-81ED-4DB2-BD59-A6C34878D82A}">
                    <a16:rowId xmlns:a16="http://schemas.microsoft.com/office/drawing/2014/main" val="2431783702"/>
                  </a:ext>
                </a:extLst>
              </a:tr>
              <a:tr h="1610400">
                <a:tc>
                  <a:txBody>
                    <a:bodyPr/>
                    <a:lstStyle/>
                    <a:p>
                      <a:pPr marL="0" marR="0">
                        <a:lnSpc>
                          <a:spcPct val="130000"/>
                        </a:lnSpc>
                        <a:spcBef>
                          <a:spcPts val="0"/>
                        </a:spcBef>
                        <a:spcAft>
                          <a:spcPts val="0"/>
                        </a:spcAft>
                        <a:tabLst>
                          <a:tab pos="308610" algn="l"/>
                        </a:tabLst>
                      </a:pPr>
                      <a:r>
                        <a:rPr lang="en-US" sz="1800" b="0" dirty="0">
                          <a:solidFill>
                            <a:schemeClr val="tx1"/>
                          </a:solidFill>
                          <a:effectLst/>
                        </a:rPr>
                        <a:t>4-</a:t>
                      </a:r>
                      <a:r>
                        <a:rPr lang="en-US" sz="1800" b="0" cap="all" spc="50" dirty="0">
                          <a:solidFill>
                            <a:schemeClr val="tx1"/>
                          </a:solidFill>
                          <a:effectLst/>
                        </a:rPr>
                        <a:t> </a:t>
                      </a:r>
                      <a:r>
                        <a:rPr lang="en-US" sz="1800" b="0" spc="0" dirty="0">
                          <a:solidFill>
                            <a:schemeClr val="tx1"/>
                          </a:solidFill>
                          <a:effectLst/>
                        </a:rPr>
                        <a:t>No Assumptions About Data Distribution</a:t>
                      </a:r>
                      <a:r>
                        <a:rPr lang="en-US" sz="1800" b="0" dirty="0">
                          <a:solidFill>
                            <a:schemeClr val="tx1"/>
                          </a:solidFill>
                          <a:effectLst/>
                        </a:rPr>
                        <a:t>: KNN does not make any assumptions about the underlying data distribution.</a:t>
                      </a:r>
                      <a:endParaRPr lang="en-US" sz="1800" b="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4901" marR="54901" marT="0" marB="0">
                    <a:noFill/>
                  </a:tcPr>
                </a:tc>
                <a:tc>
                  <a:txBody>
                    <a:bodyPr/>
                    <a:lstStyle/>
                    <a:p>
                      <a:pPr marL="0" marR="0">
                        <a:lnSpc>
                          <a:spcPct val="13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chemeClr val="tx1"/>
                          </a:solidFill>
                          <a:effectLst/>
                        </a:rPr>
                        <a:t>4-</a:t>
                      </a:r>
                      <a:r>
                        <a:rPr lang="en-US" sz="1800" cap="all" spc="50" dirty="0">
                          <a:solidFill>
                            <a:schemeClr val="tx1"/>
                          </a:solidFill>
                          <a:effectLst/>
                        </a:rPr>
                        <a:t> </a:t>
                      </a:r>
                      <a:r>
                        <a:rPr lang="en-US" sz="1800" spc="0" dirty="0">
                          <a:solidFill>
                            <a:schemeClr val="tx1"/>
                          </a:solidFill>
                          <a:effectLst/>
                        </a:rPr>
                        <a:t>Need for Feature Scaling</a:t>
                      </a:r>
                      <a:r>
                        <a:rPr lang="en-US" sz="1800" dirty="0">
                          <a:solidFill>
                            <a:schemeClr val="tx1"/>
                          </a:solidFill>
                          <a:effectLst/>
                        </a:rPr>
                        <a:t>: KNN Regressor performs better when all features are on the same scale. Therefore, scaling of features is often necessary.</a:t>
                      </a:r>
                      <a:endParaRPr lang="en-US" sz="18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4901" marR="54901" marT="0" marB="0">
                    <a:noFill/>
                  </a:tcPr>
                </a:tc>
                <a:extLst>
                  <a:ext uri="{0D108BD9-81ED-4DB2-BD59-A6C34878D82A}">
                    <a16:rowId xmlns:a16="http://schemas.microsoft.com/office/drawing/2014/main" val="312314347"/>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sp>
        <p:nvSpPr>
          <p:cNvPr id="4" name="Text 2"/>
          <p:cNvSpPr/>
          <p:nvPr/>
        </p:nvSpPr>
        <p:spPr>
          <a:xfrm>
            <a:off x="864037" y="2224802"/>
            <a:ext cx="6172200" cy="771525"/>
          </a:xfrm>
          <a:prstGeom prst="rect">
            <a:avLst/>
          </a:prstGeom>
          <a:noFill/>
          <a:ln/>
        </p:spPr>
        <p:txBody>
          <a:bodyPr wrap="none" rtlCol="0" anchor="t"/>
          <a:lstStyle/>
          <a:p>
            <a:pPr marL="0" indent="0">
              <a:lnSpc>
                <a:spcPts val="6075"/>
              </a:lnSpc>
              <a:buNone/>
            </a:pPr>
            <a:r>
              <a:rPr lang="en-US" sz="4860" b="1" dirty="0">
                <a:solidFill>
                  <a:srgbClr val="124E73"/>
                </a:solidFill>
                <a:latin typeface="MuseoModerno" pitchFamily="34" charset="0"/>
                <a:ea typeface="MuseoModerno" pitchFamily="34" charset="-122"/>
                <a:cs typeface="MuseoModerno" pitchFamily="34" charset="-120"/>
              </a:rPr>
              <a:t>Linear Regression:</a:t>
            </a:r>
            <a:endParaRPr lang="en-US" sz="4860" dirty="0"/>
          </a:p>
        </p:txBody>
      </p:sp>
      <p:sp>
        <p:nvSpPr>
          <p:cNvPr id="5" name="Text 3"/>
          <p:cNvSpPr/>
          <p:nvPr/>
        </p:nvSpPr>
        <p:spPr>
          <a:xfrm>
            <a:off x="1110853" y="3645813"/>
            <a:ext cx="5953720"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R-squared:</a:t>
            </a:r>
            <a:endParaRPr lang="en-US" sz="1944" dirty="0"/>
          </a:p>
        </p:txBody>
      </p:sp>
      <p:sp>
        <p:nvSpPr>
          <p:cNvPr id="6" name="Text 4"/>
          <p:cNvSpPr/>
          <p:nvPr/>
        </p:nvSpPr>
        <p:spPr>
          <a:xfrm>
            <a:off x="7565827" y="3645813"/>
            <a:ext cx="5953720" cy="790099"/>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Moderate to high, depending on the linearity of the relationship in the data.</a:t>
            </a:r>
            <a:endParaRPr lang="en-US" sz="1944" dirty="0"/>
          </a:p>
        </p:txBody>
      </p:sp>
      <p:sp>
        <p:nvSpPr>
          <p:cNvPr id="7" name="Shape 5"/>
          <p:cNvSpPr/>
          <p:nvPr/>
        </p:nvSpPr>
        <p:spPr>
          <a:xfrm>
            <a:off x="864037" y="4591645"/>
            <a:ext cx="12902327" cy="706517"/>
          </a:xfrm>
          <a:prstGeom prst="rect">
            <a:avLst/>
          </a:prstGeom>
          <a:solidFill>
            <a:srgbClr val="F6F0E4"/>
          </a:solidFill>
          <a:ln/>
        </p:spPr>
        <p:txBody>
          <a:bodyPr/>
          <a:lstStyle/>
          <a:p>
            <a:endParaRPr lang="en-US"/>
          </a:p>
        </p:txBody>
      </p:sp>
      <p:sp>
        <p:nvSpPr>
          <p:cNvPr id="8" name="Text 6"/>
          <p:cNvSpPr/>
          <p:nvPr/>
        </p:nvSpPr>
        <p:spPr>
          <a:xfrm>
            <a:off x="1110853" y="4747379"/>
            <a:ext cx="5953720"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MAE:</a:t>
            </a:r>
            <a:endParaRPr lang="en-US" sz="1944" dirty="0"/>
          </a:p>
        </p:txBody>
      </p:sp>
      <p:sp>
        <p:nvSpPr>
          <p:cNvPr id="9" name="Text 7"/>
          <p:cNvSpPr/>
          <p:nvPr/>
        </p:nvSpPr>
        <p:spPr>
          <a:xfrm>
            <a:off x="7565827" y="4747379"/>
            <a:ext cx="5953720" cy="395049"/>
          </a:xfrm>
          <a:prstGeom prst="rect">
            <a:avLst/>
          </a:prstGeom>
          <a:noFill/>
          <a:ln/>
        </p:spPr>
        <p:txBody>
          <a:bodyPr wrap="non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Moderate</a:t>
            </a:r>
            <a:endParaRPr lang="en-US" sz="1944" dirty="0"/>
          </a:p>
        </p:txBody>
      </p:sp>
      <p:sp>
        <p:nvSpPr>
          <p:cNvPr id="10" name="Text 8"/>
          <p:cNvSpPr/>
          <p:nvPr/>
        </p:nvSpPr>
        <p:spPr>
          <a:xfrm>
            <a:off x="1110853" y="5453896"/>
            <a:ext cx="5953720"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RMSE</a:t>
            </a:r>
            <a:endParaRPr lang="en-US" sz="1944" dirty="0"/>
          </a:p>
        </p:txBody>
      </p:sp>
      <p:sp>
        <p:nvSpPr>
          <p:cNvPr id="11" name="Text 9"/>
          <p:cNvSpPr/>
          <p:nvPr/>
        </p:nvSpPr>
        <p:spPr>
          <a:xfrm>
            <a:off x="7565827" y="5453896"/>
            <a:ext cx="5953720" cy="395049"/>
          </a:xfrm>
          <a:prstGeom prst="rect">
            <a:avLst/>
          </a:prstGeom>
          <a:noFill/>
          <a:ln/>
        </p:spPr>
        <p:txBody>
          <a:bodyPr wrap="non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Moderate.</a:t>
            </a:r>
            <a:endParaRPr lang="en-US" sz="1944"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sp>
        <p:nvSpPr>
          <p:cNvPr id="4" name="Text 2"/>
          <p:cNvSpPr/>
          <p:nvPr/>
        </p:nvSpPr>
        <p:spPr>
          <a:xfrm>
            <a:off x="864037" y="2422327"/>
            <a:ext cx="6172200" cy="771525"/>
          </a:xfrm>
          <a:prstGeom prst="rect">
            <a:avLst/>
          </a:prstGeom>
          <a:noFill/>
          <a:ln/>
        </p:spPr>
        <p:txBody>
          <a:bodyPr wrap="none" rtlCol="0" anchor="t"/>
          <a:lstStyle/>
          <a:p>
            <a:pPr marL="0" indent="0">
              <a:lnSpc>
                <a:spcPts val="6075"/>
              </a:lnSpc>
              <a:buNone/>
            </a:pPr>
            <a:r>
              <a:rPr lang="en-US" sz="4860" b="1" dirty="0">
                <a:solidFill>
                  <a:srgbClr val="124E73"/>
                </a:solidFill>
                <a:latin typeface="MuseoModerno" pitchFamily="34" charset="0"/>
                <a:ea typeface="MuseoModerno" pitchFamily="34" charset="-122"/>
                <a:cs typeface="MuseoModerno" pitchFamily="34" charset="-120"/>
              </a:rPr>
              <a:t>Random Forest:</a:t>
            </a:r>
            <a:endParaRPr lang="en-US" sz="4860" dirty="0"/>
          </a:p>
        </p:txBody>
      </p:sp>
      <p:sp>
        <p:nvSpPr>
          <p:cNvPr id="5" name="Text 3"/>
          <p:cNvSpPr/>
          <p:nvPr/>
        </p:nvSpPr>
        <p:spPr>
          <a:xfrm>
            <a:off x="1110853" y="3843337"/>
            <a:ext cx="5953720"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R-squared:</a:t>
            </a:r>
            <a:endParaRPr lang="en-US" sz="1944" dirty="0"/>
          </a:p>
        </p:txBody>
      </p:sp>
      <p:sp>
        <p:nvSpPr>
          <p:cNvPr id="6" name="Text 4"/>
          <p:cNvSpPr/>
          <p:nvPr/>
        </p:nvSpPr>
        <p:spPr>
          <a:xfrm>
            <a:off x="7565827" y="3843337"/>
            <a:ext cx="5953720" cy="395049"/>
          </a:xfrm>
          <a:prstGeom prst="rect">
            <a:avLst/>
          </a:prstGeom>
          <a:noFill/>
          <a:ln/>
        </p:spPr>
        <p:txBody>
          <a:bodyPr wrap="non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High</a:t>
            </a:r>
            <a:endParaRPr lang="en-US" sz="1944" dirty="0"/>
          </a:p>
        </p:txBody>
      </p:sp>
      <p:sp>
        <p:nvSpPr>
          <p:cNvPr id="7" name="Shape 5"/>
          <p:cNvSpPr/>
          <p:nvPr/>
        </p:nvSpPr>
        <p:spPr>
          <a:xfrm>
            <a:off x="864037" y="4394121"/>
            <a:ext cx="12902327" cy="706517"/>
          </a:xfrm>
          <a:prstGeom prst="rect">
            <a:avLst/>
          </a:prstGeom>
          <a:solidFill>
            <a:srgbClr val="F6F0E4"/>
          </a:solidFill>
          <a:ln/>
        </p:spPr>
        <p:txBody>
          <a:bodyPr/>
          <a:lstStyle/>
          <a:p>
            <a:endParaRPr lang="en-US"/>
          </a:p>
        </p:txBody>
      </p:sp>
      <p:sp>
        <p:nvSpPr>
          <p:cNvPr id="8" name="Text 6"/>
          <p:cNvSpPr/>
          <p:nvPr/>
        </p:nvSpPr>
        <p:spPr>
          <a:xfrm>
            <a:off x="1110853" y="4549854"/>
            <a:ext cx="5953720"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MAE:</a:t>
            </a:r>
            <a:endParaRPr lang="en-US" sz="1944" dirty="0"/>
          </a:p>
        </p:txBody>
      </p:sp>
      <p:sp>
        <p:nvSpPr>
          <p:cNvPr id="9" name="Text 7"/>
          <p:cNvSpPr/>
          <p:nvPr/>
        </p:nvSpPr>
        <p:spPr>
          <a:xfrm>
            <a:off x="7565827" y="4549854"/>
            <a:ext cx="5953720" cy="395049"/>
          </a:xfrm>
          <a:prstGeom prst="rect">
            <a:avLst/>
          </a:prstGeom>
          <a:noFill/>
          <a:ln/>
        </p:spPr>
        <p:txBody>
          <a:bodyPr wrap="non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Low.</a:t>
            </a:r>
            <a:endParaRPr lang="en-US" sz="1944" dirty="0"/>
          </a:p>
        </p:txBody>
      </p:sp>
      <p:sp>
        <p:nvSpPr>
          <p:cNvPr id="10" name="Text 8"/>
          <p:cNvSpPr/>
          <p:nvPr/>
        </p:nvSpPr>
        <p:spPr>
          <a:xfrm>
            <a:off x="1110853" y="5256371"/>
            <a:ext cx="5953720"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RMSE</a:t>
            </a:r>
            <a:endParaRPr lang="en-US" sz="1944" dirty="0"/>
          </a:p>
        </p:txBody>
      </p:sp>
      <p:sp>
        <p:nvSpPr>
          <p:cNvPr id="11" name="Text 9"/>
          <p:cNvSpPr/>
          <p:nvPr/>
        </p:nvSpPr>
        <p:spPr>
          <a:xfrm>
            <a:off x="7565827" y="5256371"/>
            <a:ext cx="5953720" cy="395049"/>
          </a:xfrm>
          <a:prstGeom prst="rect">
            <a:avLst/>
          </a:prstGeom>
          <a:noFill/>
          <a:ln/>
        </p:spPr>
        <p:txBody>
          <a:bodyPr wrap="non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Low.</a:t>
            </a:r>
            <a:endParaRPr lang="en-US" sz="1944"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sp>
        <p:nvSpPr>
          <p:cNvPr id="4" name="Text 2"/>
          <p:cNvSpPr/>
          <p:nvPr/>
        </p:nvSpPr>
        <p:spPr>
          <a:xfrm>
            <a:off x="864037" y="2224802"/>
            <a:ext cx="6172200" cy="771525"/>
          </a:xfrm>
          <a:prstGeom prst="rect">
            <a:avLst/>
          </a:prstGeom>
          <a:noFill/>
          <a:ln/>
        </p:spPr>
        <p:txBody>
          <a:bodyPr wrap="none" rtlCol="0" anchor="t"/>
          <a:lstStyle/>
          <a:p>
            <a:pPr marL="0" indent="0">
              <a:lnSpc>
                <a:spcPts val="6075"/>
              </a:lnSpc>
              <a:buNone/>
            </a:pPr>
            <a:r>
              <a:rPr lang="en-US" sz="4860" b="1" dirty="0">
                <a:solidFill>
                  <a:srgbClr val="124E73"/>
                </a:solidFill>
                <a:latin typeface="MuseoModerno" pitchFamily="34" charset="0"/>
                <a:ea typeface="MuseoModerno" pitchFamily="34" charset="-122"/>
                <a:cs typeface="MuseoModerno" pitchFamily="34" charset="-120"/>
              </a:rPr>
              <a:t>Decision Tree:</a:t>
            </a:r>
            <a:endParaRPr lang="en-US" sz="4860" dirty="0"/>
          </a:p>
        </p:txBody>
      </p:sp>
      <p:sp>
        <p:nvSpPr>
          <p:cNvPr id="5" name="Text 3"/>
          <p:cNvSpPr/>
          <p:nvPr/>
        </p:nvSpPr>
        <p:spPr>
          <a:xfrm>
            <a:off x="1110853" y="3645813"/>
            <a:ext cx="5953720"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R-squared:</a:t>
            </a:r>
            <a:endParaRPr lang="en-US" sz="1944" dirty="0"/>
          </a:p>
        </p:txBody>
      </p:sp>
      <p:sp>
        <p:nvSpPr>
          <p:cNvPr id="6" name="Text 4"/>
          <p:cNvSpPr/>
          <p:nvPr/>
        </p:nvSpPr>
        <p:spPr>
          <a:xfrm>
            <a:off x="7565827" y="3645813"/>
            <a:ext cx="5953720" cy="790099"/>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variable, often high on training data but lower on test data due to overfitting.</a:t>
            </a:r>
            <a:endParaRPr lang="en-US" sz="1944" dirty="0"/>
          </a:p>
        </p:txBody>
      </p:sp>
      <p:sp>
        <p:nvSpPr>
          <p:cNvPr id="7" name="Shape 5"/>
          <p:cNvSpPr/>
          <p:nvPr/>
        </p:nvSpPr>
        <p:spPr>
          <a:xfrm>
            <a:off x="864037" y="4591645"/>
            <a:ext cx="12902327" cy="706517"/>
          </a:xfrm>
          <a:prstGeom prst="rect">
            <a:avLst/>
          </a:prstGeom>
          <a:solidFill>
            <a:srgbClr val="F6F0E4"/>
          </a:solidFill>
          <a:ln/>
        </p:spPr>
        <p:txBody>
          <a:bodyPr/>
          <a:lstStyle/>
          <a:p>
            <a:endParaRPr lang="en-US"/>
          </a:p>
        </p:txBody>
      </p:sp>
      <p:sp>
        <p:nvSpPr>
          <p:cNvPr id="8" name="Text 6"/>
          <p:cNvSpPr/>
          <p:nvPr/>
        </p:nvSpPr>
        <p:spPr>
          <a:xfrm>
            <a:off x="1110853" y="4747379"/>
            <a:ext cx="5953720"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MAE:</a:t>
            </a:r>
            <a:endParaRPr lang="en-US" sz="1944" dirty="0"/>
          </a:p>
        </p:txBody>
      </p:sp>
      <p:sp>
        <p:nvSpPr>
          <p:cNvPr id="9" name="Text 7"/>
          <p:cNvSpPr/>
          <p:nvPr/>
        </p:nvSpPr>
        <p:spPr>
          <a:xfrm>
            <a:off x="7565827" y="4747379"/>
            <a:ext cx="5953720" cy="395049"/>
          </a:xfrm>
          <a:prstGeom prst="rect">
            <a:avLst/>
          </a:prstGeom>
          <a:noFill/>
          <a:ln/>
        </p:spPr>
        <p:txBody>
          <a:bodyPr wrap="non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Moderate</a:t>
            </a:r>
            <a:endParaRPr lang="en-US" sz="1944" dirty="0"/>
          </a:p>
        </p:txBody>
      </p:sp>
      <p:sp>
        <p:nvSpPr>
          <p:cNvPr id="10" name="Text 8"/>
          <p:cNvSpPr/>
          <p:nvPr/>
        </p:nvSpPr>
        <p:spPr>
          <a:xfrm>
            <a:off x="1110853" y="5453896"/>
            <a:ext cx="5953720"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RMSE</a:t>
            </a:r>
            <a:endParaRPr lang="en-US" sz="1944" dirty="0"/>
          </a:p>
        </p:txBody>
      </p:sp>
      <p:sp>
        <p:nvSpPr>
          <p:cNvPr id="11" name="Text 9"/>
          <p:cNvSpPr/>
          <p:nvPr/>
        </p:nvSpPr>
        <p:spPr>
          <a:xfrm>
            <a:off x="7565827" y="5453896"/>
            <a:ext cx="5953720" cy="395049"/>
          </a:xfrm>
          <a:prstGeom prst="rect">
            <a:avLst/>
          </a:prstGeom>
          <a:noFill/>
          <a:ln/>
        </p:spPr>
        <p:txBody>
          <a:bodyPr wrap="non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Moderate to high.</a:t>
            </a:r>
            <a:endParaRPr lang="en-US" sz="1944"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sp>
        <p:nvSpPr>
          <p:cNvPr id="4" name="Text 2"/>
          <p:cNvSpPr/>
          <p:nvPr/>
        </p:nvSpPr>
        <p:spPr>
          <a:xfrm>
            <a:off x="864037" y="2224802"/>
            <a:ext cx="8567738" cy="771525"/>
          </a:xfrm>
          <a:prstGeom prst="rect">
            <a:avLst/>
          </a:prstGeom>
          <a:noFill/>
          <a:ln/>
        </p:spPr>
        <p:txBody>
          <a:bodyPr wrap="none" rtlCol="0" anchor="t"/>
          <a:lstStyle/>
          <a:p>
            <a:pPr marL="0" indent="0">
              <a:lnSpc>
                <a:spcPts val="6075"/>
              </a:lnSpc>
              <a:buNone/>
            </a:pPr>
            <a:r>
              <a:rPr lang="en-US" sz="4860" b="1" dirty="0">
                <a:solidFill>
                  <a:srgbClr val="124E73"/>
                </a:solidFill>
                <a:latin typeface="MuseoModerno" pitchFamily="34" charset="0"/>
                <a:ea typeface="MuseoModerno" pitchFamily="34" charset="-122"/>
                <a:cs typeface="MuseoModerno" pitchFamily="34" charset="-120"/>
              </a:rPr>
              <a:t>K-Nearest Neighbors (KNN):</a:t>
            </a:r>
            <a:endParaRPr lang="en-US" sz="4860" dirty="0"/>
          </a:p>
        </p:txBody>
      </p:sp>
      <p:sp>
        <p:nvSpPr>
          <p:cNvPr id="5" name="Text 3"/>
          <p:cNvSpPr/>
          <p:nvPr/>
        </p:nvSpPr>
        <p:spPr>
          <a:xfrm>
            <a:off x="1110853" y="3645813"/>
            <a:ext cx="5953720"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R-squared:</a:t>
            </a:r>
            <a:endParaRPr lang="en-US" sz="1944" dirty="0"/>
          </a:p>
        </p:txBody>
      </p:sp>
      <p:sp>
        <p:nvSpPr>
          <p:cNvPr id="6" name="Text 4"/>
          <p:cNvSpPr/>
          <p:nvPr/>
        </p:nvSpPr>
        <p:spPr>
          <a:xfrm>
            <a:off x="7565827" y="3645813"/>
            <a:ext cx="5953720" cy="790099"/>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Moderate to high, depending on the choice of K and scaling of data.</a:t>
            </a:r>
            <a:endParaRPr lang="en-US" sz="1944" dirty="0"/>
          </a:p>
        </p:txBody>
      </p:sp>
      <p:sp>
        <p:nvSpPr>
          <p:cNvPr id="7" name="Shape 5"/>
          <p:cNvSpPr/>
          <p:nvPr/>
        </p:nvSpPr>
        <p:spPr>
          <a:xfrm>
            <a:off x="864037" y="4591645"/>
            <a:ext cx="12902327" cy="706517"/>
          </a:xfrm>
          <a:prstGeom prst="rect">
            <a:avLst/>
          </a:prstGeom>
          <a:solidFill>
            <a:srgbClr val="F6F0E4"/>
          </a:solidFill>
          <a:ln/>
        </p:spPr>
        <p:txBody>
          <a:bodyPr/>
          <a:lstStyle/>
          <a:p>
            <a:endParaRPr lang="en-US"/>
          </a:p>
        </p:txBody>
      </p:sp>
      <p:sp>
        <p:nvSpPr>
          <p:cNvPr id="8" name="Text 6"/>
          <p:cNvSpPr/>
          <p:nvPr/>
        </p:nvSpPr>
        <p:spPr>
          <a:xfrm>
            <a:off x="1110853" y="4747379"/>
            <a:ext cx="5953720"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MAE:</a:t>
            </a:r>
            <a:endParaRPr lang="en-US" sz="1944" dirty="0"/>
          </a:p>
        </p:txBody>
      </p:sp>
      <p:sp>
        <p:nvSpPr>
          <p:cNvPr id="9" name="Text 7"/>
          <p:cNvSpPr/>
          <p:nvPr/>
        </p:nvSpPr>
        <p:spPr>
          <a:xfrm>
            <a:off x="7565827" y="4747379"/>
            <a:ext cx="5953720" cy="395049"/>
          </a:xfrm>
          <a:prstGeom prst="rect">
            <a:avLst/>
          </a:prstGeom>
          <a:noFill/>
          <a:ln/>
        </p:spPr>
        <p:txBody>
          <a:bodyPr wrap="non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Low to moderate.</a:t>
            </a:r>
            <a:endParaRPr lang="en-US" sz="1944" dirty="0"/>
          </a:p>
        </p:txBody>
      </p:sp>
      <p:sp>
        <p:nvSpPr>
          <p:cNvPr id="10" name="Text 8"/>
          <p:cNvSpPr/>
          <p:nvPr/>
        </p:nvSpPr>
        <p:spPr>
          <a:xfrm>
            <a:off x="1110853" y="5453896"/>
            <a:ext cx="5953720"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RMSE</a:t>
            </a:r>
            <a:endParaRPr lang="en-US" sz="1944" dirty="0"/>
          </a:p>
        </p:txBody>
      </p:sp>
      <p:sp>
        <p:nvSpPr>
          <p:cNvPr id="11" name="Text 9"/>
          <p:cNvSpPr/>
          <p:nvPr/>
        </p:nvSpPr>
        <p:spPr>
          <a:xfrm>
            <a:off x="7565827" y="5453896"/>
            <a:ext cx="5953720" cy="395049"/>
          </a:xfrm>
          <a:prstGeom prst="rect">
            <a:avLst/>
          </a:prstGeom>
          <a:noFill/>
          <a:ln/>
        </p:spPr>
        <p:txBody>
          <a:bodyPr wrap="non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Low to moderate.</a:t>
            </a:r>
            <a:endParaRPr lang="en-US" sz="1944"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dirty="0"/>
          </a:p>
        </p:txBody>
      </p:sp>
      <p:sp>
        <p:nvSpPr>
          <p:cNvPr id="4" name="Text 2"/>
          <p:cNvSpPr/>
          <p:nvPr/>
        </p:nvSpPr>
        <p:spPr>
          <a:xfrm>
            <a:off x="864036" y="2604419"/>
            <a:ext cx="12902327" cy="3020761"/>
          </a:xfrm>
          <a:prstGeom prst="rect">
            <a:avLst/>
          </a:prstGeom>
          <a:noFill/>
          <a:ln/>
        </p:spPr>
        <p:txBody>
          <a:bodyPr wrap="square" rtlCol="0" anchor="t"/>
          <a:lstStyle/>
          <a:p>
            <a:pPr marL="0" indent="0" algn="ctr">
              <a:lnSpc>
                <a:spcPts val="3038"/>
              </a:lnSpc>
              <a:buNone/>
            </a:pPr>
            <a:r>
              <a:rPr lang="en-US" sz="8000" dirty="0">
                <a:solidFill>
                  <a:srgbClr val="124E73"/>
                </a:solidFill>
                <a:latin typeface="MuseoModerno" pitchFamily="34" charset="0"/>
                <a:ea typeface="MuseoModerno" pitchFamily="34" charset="-122"/>
                <a:cs typeface="MuseoModerno" pitchFamily="34" charset="-120"/>
              </a:rPr>
              <a:t>Summary</a:t>
            </a:r>
            <a:r>
              <a:rPr lang="en-US" sz="2430" dirty="0">
                <a:solidFill>
                  <a:srgbClr val="124E73"/>
                </a:solidFill>
                <a:latin typeface="MuseoModerno" pitchFamily="34" charset="0"/>
                <a:ea typeface="MuseoModerno" pitchFamily="34" charset="-122"/>
                <a:cs typeface="MuseoModerno" pitchFamily="34" charset="-120"/>
              </a:rPr>
              <a:t> </a:t>
            </a:r>
          </a:p>
          <a:p>
            <a:pPr marL="0" indent="0" algn="ctr">
              <a:lnSpc>
                <a:spcPts val="3038"/>
              </a:lnSpc>
              <a:buNone/>
            </a:pPr>
            <a:endParaRPr lang="en-US" sz="2430" dirty="0">
              <a:solidFill>
                <a:srgbClr val="124E73"/>
              </a:solidFill>
              <a:latin typeface="MuseoModerno" pitchFamily="34" charset="0"/>
              <a:ea typeface="MuseoModerno" pitchFamily="34" charset="-122"/>
              <a:cs typeface="MuseoModerno" pitchFamily="34" charset="-120"/>
            </a:endParaRPr>
          </a:p>
          <a:p>
            <a:pPr marL="0" indent="0" algn="ctr">
              <a:lnSpc>
                <a:spcPts val="3038"/>
              </a:lnSpc>
              <a:buNone/>
            </a:pPr>
            <a:endParaRPr lang="en-US" sz="2430" dirty="0">
              <a:solidFill>
                <a:srgbClr val="124E73"/>
              </a:solidFill>
              <a:latin typeface="MuseoModerno" pitchFamily="34" charset="0"/>
              <a:ea typeface="MuseoModerno" pitchFamily="34" charset="-122"/>
              <a:cs typeface="MuseoModerno" pitchFamily="34" charset="-120"/>
            </a:endParaRPr>
          </a:p>
          <a:p>
            <a:pPr>
              <a:lnSpc>
                <a:spcPct val="130000"/>
              </a:lnSpc>
              <a:spcAft>
                <a:spcPts val="800"/>
              </a:spcAft>
            </a:pPr>
            <a:r>
              <a:rPr lang="en-US" sz="2430" dirty="0">
                <a:solidFill>
                  <a:srgbClr val="124E73"/>
                </a:solidFill>
                <a:latin typeface="MuseoModerno" pitchFamily="34" charset="0"/>
                <a:ea typeface="MuseoModerno" pitchFamily="34" charset="-122"/>
                <a:cs typeface="MuseoModerno" pitchFamily="34" charset="-120"/>
              </a:rPr>
              <a:t>
</a:t>
            </a:r>
            <a:r>
              <a:rPr lang="en-US" sz="2400" b="1" dirty="0">
                <a:effectLst/>
                <a:latin typeface="+mj-lt"/>
                <a:ea typeface="Times New Roman" panose="02020603050405020304" pitchFamily="18" charset="0"/>
                <a:cs typeface="Arial" panose="020B0604020202020204" pitchFamily="34" charset="0"/>
              </a:rPr>
              <a:t>Best Performing Model:</a:t>
            </a:r>
            <a:r>
              <a:rPr lang="en-US" sz="2400" dirty="0">
                <a:effectLst/>
                <a:latin typeface="+mj-lt"/>
                <a:ea typeface="Times New Roman" panose="02020603050405020304" pitchFamily="18" charset="0"/>
                <a:cs typeface="Arial" panose="020B0604020202020204" pitchFamily="34" charset="0"/>
              </a:rPr>
              <a:t> Random Forest, with the highest accuracy, indicating it is the most suitable model for the dataset in question.</a:t>
            </a:r>
          </a:p>
          <a:p>
            <a:pPr>
              <a:lnSpc>
                <a:spcPct val="130000"/>
              </a:lnSpc>
              <a:spcAft>
                <a:spcPts val="800"/>
              </a:spcAft>
            </a:pPr>
            <a:endParaRPr lang="en-US" sz="2400" dirty="0">
              <a:effectLst/>
              <a:latin typeface="+mj-lt"/>
              <a:ea typeface="Times New Roman" panose="02020603050405020304" pitchFamily="18" charset="0"/>
              <a:cs typeface="Arial" panose="020B0604020202020204" pitchFamily="34" charset="0"/>
            </a:endParaRPr>
          </a:p>
          <a:p>
            <a:pPr>
              <a:lnSpc>
                <a:spcPct val="130000"/>
              </a:lnSpc>
              <a:spcAft>
                <a:spcPts val="800"/>
              </a:spcAft>
            </a:pPr>
            <a:r>
              <a:rPr lang="en-US" sz="2400" b="1" dirty="0">
                <a:effectLst/>
                <a:latin typeface="+mj-lt"/>
                <a:ea typeface="Times New Roman" panose="02020603050405020304" pitchFamily="18" charset="0"/>
                <a:cs typeface="Arial" panose="020B0604020202020204" pitchFamily="34" charset="0"/>
              </a:rPr>
              <a:t>Poor Performing Models</a:t>
            </a:r>
            <a:r>
              <a:rPr lang="en-US" sz="2400" dirty="0">
                <a:effectLst/>
                <a:latin typeface="+mj-lt"/>
                <a:ea typeface="Times New Roman" panose="02020603050405020304" pitchFamily="18" charset="0"/>
                <a:cs typeface="Arial" panose="020B0604020202020204" pitchFamily="34" charset="0"/>
              </a:rPr>
              <a:t>: Linear Regression and KNN, both with very low accuracy, suggesting they are not suitable for this dataset.</a:t>
            </a:r>
          </a:p>
          <a:p>
            <a:pPr marL="0" indent="0" algn="ctr">
              <a:lnSpc>
                <a:spcPts val="3038"/>
              </a:lnSpc>
              <a:buNone/>
            </a:pPr>
            <a:endParaRPr lang="en-US" sz="243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1555194"/>
            <a:ext cx="6172200" cy="771525"/>
          </a:xfrm>
          <a:prstGeom prst="rect">
            <a:avLst/>
          </a:prstGeom>
          <a:noFill/>
          <a:ln/>
        </p:spPr>
        <p:txBody>
          <a:bodyPr wrap="none" rtlCol="0" anchor="t"/>
          <a:lstStyle/>
          <a:p>
            <a:pPr marL="0" indent="0">
              <a:lnSpc>
                <a:spcPts val="6075"/>
              </a:lnSpc>
              <a:buNone/>
            </a:pPr>
            <a:r>
              <a:rPr lang="en-US" sz="4860" dirty="0">
                <a:solidFill>
                  <a:srgbClr val="124E73"/>
                </a:solidFill>
                <a:latin typeface="MuseoModerno" pitchFamily="34" charset="0"/>
                <a:ea typeface="MuseoModerno" pitchFamily="34" charset="-122"/>
                <a:cs typeface="MuseoModerno" pitchFamily="34" charset="-120"/>
              </a:rPr>
              <a:t>FUTURE WORK</a:t>
            </a:r>
            <a:endParaRPr lang="en-US" sz="4860" dirty="0"/>
          </a:p>
        </p:txBody>
      </p:sp>
      <p:sp>
        <p:nvSpPr>
          <p:cNvPr id="6" name="Text 3"/>
          <p:cNvSpPr/>
          <p:nvPr/>
        </p:nvSpPr>
        <p:spPr>
          <a:xfrm>
            <a:off x="6350437" y="2697004"/>
            <a:ext cx="7415927" cy="1185148"/>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While this project has laid a solid foundation for superstore sales analysis and prediction, there are several avenues for future work that can build upon our findings and further enhance the project</a:t>
            </a:r>
            <a:endParaRPr lang="en-US" sz="1944" dirty="0"/>
          </a:p>
        </p:txBody>
      </p:sp>
      <p:sp>
        <p:nvSpPr>
          <p:cNvPr id="7" name="Text 4"/>
          <p:cNvSpPr/>
          <p:nvPr/>
        </p:nvSpPr>
        <p:spPr>
          <a:xfrm>
            <a:off x="6597253" y="4315539"/>
            <a:ext cx="3210520"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Model Improvement</a:t>
            </a:r>
            <a:endParaRPr lang="en-US" sz="1944" dirty="0"/>
          </a:p>
        </p:txBody>
      </p:sp>
      <p:sp>
        <p:nvSpPr>
          <p:cNvPr id="8" name="Text 5"/>
          <p:cNvSpPr/>
          <p:nvPr/>
        </p:nvSpPr>
        <p:spPr>
          <a:xfrm>
            <a:off x="10309027" y="4315539"/>
            <a:ext cx="3210520"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Real-time Data Processing</a:t>
            </a:r>
            <a:endParaRPr lang="en-US" sz="1944" dirty="0"/>
          </a:p>
        </p:txBody>
      </p:sp>
      <p:sp>
        <p:nvSpPr>
          <p:cNvPr id="9" name="Shape 6"/>
          <p:cNvSpPr/>
          <p:nvPr/>
        </p:nvSpPr>
        <p:spPr>
          <a:xfrm>
            <a:off x="6350437" y="4866323"/>
            <a:ext cx="7415927" cy="1101566"/>
          </a:xfrm>
          <a:prstGeom prst="rect">
            <a:avLst/>
          </a:prstGeom>
          <a:solidFill>
            <a:srgbClr val="F6F0E4"/>
          </a:solidFill>
          <a:ln/>
        </p:spPr>
        <p:txBody>
          <a:bodyPr/>
          <a:lstStyle/>
          <a:p>
            <a:endParaRPr lang="en-US"/>
          </a:p>
        </p:txBody>
      </p:sp>
      <p:sp>
        <p:nvSpPr>
          <p:cNvPr id="10" name="Text 7"/>
          <p:cNvSpPr/>
          <p:nvPr/>
        </p:nvSpPr>
        <p:spPr>
          <a:xfrm>
            <a:off x="6597253" y="5022056"/>
            <a:ext cx="3210520" cy="790099"/>
          </a:xfrm>
          <a:prstGeom prst="rect">
            <a:avLst/>
          </a:prstGeom>
          <a:noFill/>
          <a:ln/>
        </p:spPr>
        <p:txBody>
          <a:bodyPr wrap="squar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Feature Selection and Engineering:</a:t>
            </a:r>
            <a:endParaRPr lang="en-US" sz="1944" dirty="0"/>
          </a:p>
        </p:txBody>
      </p:sp>
      <p:sp>
        <p:nvSpPr>
          <p:cNvPr id="11" name="Text 8"/>
          <p:cNvSpPr/>
          <p:nvPr/>
        </p:nvSpPr>
        <p:spPr>
          <a:xfrm>
            <a:off x="10309027" y="5022056"/>
            <a:ext cx="3210520" cy="790099"/>
          </a:xfrm>
          <a:prstGeom prst="rect">
            <a:avLst/>
          </a:prstGeom>
          <a:noFill/>
          <a:ln/>
        </p:spPr>
        <p:txBody>
          <a:bodyPr wrap="squar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Integration with Business Systems</a:t>
            </a:r>
            <a:endParaRPr lang="en-US" sz="1944" dirty="0"/>
          </a:p>
        </p:txBody>
      </p:sp>
      <p:sp>
        <p:nvSpPr>
          <p:cNvPr id="12" name="Text 9"/>
          <p:cNvSpPr/>
          <p:nvPr/>
        </p:nvSpPr>
        <p:spPr>
          <a:xfrm>
            <a:off x="6597253" y="6123623"/>
            <a:ext cx="3210520"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Time Series Analysis:</a:t>
            </a:r>
            <a:endParaRPr lang="en-US" sz="1944" dirty="0"/>
          </a:p>
        </p:txBody>
      </p:sp>
      <p:sp>
        <p:nvSpPr>
          <p:cNvPr id="13" name="Text 10"/>
          <p:cNvSpPr/>
          <p:nvPr/>
        </p:nvSpPr>
        <p:spPr>
          <a:xfrm>
            <a:off x="10309027" y="6123623"/>
            <a:ext cx="3210520" cy="395049"/>
          </a:xfrm>
          <a:prstGeom prst="rect">
            <a:avLst/>
          </a:prstGeom>
          <a:noFill/>
          <a:ln/>
        </p:spPr>
        <p:txBody>
          <a:bodyPr wrap="none" rtlCol="0" anchor="t"/>
          <a:lstStyle/>
          <a:p>
            <a:pPr marL="0" indent="0">
              <a:lnSpc>
                <a:spcPts val="3110"/>
              </a:lnSpc>
              <a:buNone/>
            </a:pPr>
            <a:r>
              <a:rPr lang="en-US" sz="1944" b="1" dirty="0">
                <a:solidFill>
                  <a:srgbClr val="2B4150"/>
                </a:solidFill>
                <a:latin typeface="Source Sans Pro" pitchFamily="34" charset="0"/>
                <a:ea typeface="Source Sans Pro" pitchFamily="34" charset="-122"/>
                <a:cs typeface="Source Sans Pro" pitchFamily="34" charset="-120"/>
              </a:rPr>
              <a:t>Enhanced Visualization</a:t>
            </a:r>
            <a:endParaRPr lang="en-US" sz="1944"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11151" y="-44604"/>
            <a:ext cx="14630400" cy="8229600"/>
          </a:xfrm>
          <a:prstGeom prst="rect">
            <a:avLst/>
          </a:prstGeom>
          <a:solidFill>
            <a:srgbClr val="FFFCF5"/>
          </a:solidFill>
          <a:ln/>
        </p:spPr>
        <p:txBody>
          <a:bodyPr/>
          <a:lstStyle/>
          <a:p>
            <a:endParaRPr lang="en-US"/>
          </a:p>
        </p:txBody>
      </p:sp>
      <p:sp>
        <p:nvSpPr>
          <p:cNvPr id="4" name="Text 2"/>
          <p:cNvSpPr/>
          <p:nvPr/>
        </p:nvSpPr>
        <p:spPr>
          <a:xfrm>
            <a:off x="4806256" y="561129"/>
            <a:ext cx="4993124" cy="624126"/>
          </a:xfrm>
          <a:prstGeom prst="rect">
            <a:avLst/>
          </a:prstGeom>
          <a:noFill/>
          <a:ln/>
        </p:spPr>
        <p:txBody>
          <a:bodyPr wrap="none" rtlCol="0" anchor="t"/>
          <a:lstStyle/>
          <a:p>
            <a:pPr marL="0" indent="0" algn="ctr">
              <a:lnSpc>
                <a:spcPts val="4915"/>
              </a:lnSpc>
              <a:buNone/>
            </a:pPr>
            <a:r>
              <a:rPr lang="en-US" sz="6000" b="1" dirty="0">
                <a:solidFill>
                  <a:srgbClr val="124E73"/>
                </a:solidFill>
                <a:latin typeface="MuseoModerno" pitchFamily="34" charset="0"/>
                <a:ea typeface="MuseoModerno" pitchFamily="34" charset="-122"/>
                <a:cs typeface="MuseoModerno" pitchFamily="34" charset="-120"/>
              </a:rPr>
              <a:t>Conclusion</a:t>
            </a:r>
            <a:endParaRPr lang="en-US" sz="6000" dirty="0"/>
          </a:p>
        </p:txBody>
      </p:sp>
      <p:sp>
        <p:nvSpPr>
          <p:cNvPr id="5" name="Text 3"/>
          <p:cNvSpPr/>
          <p:nvPr/>
        </p:nvSpPr>
        <p:spPr>
          <a:xfrm>
            <a:off x="1860113" y="1573411"/>
            <a:ext cx="10910173" cy="319564"/>
          </a:xfrm>
          <a:prstGeom prst="rect">
            <a:avLst/>
          </a:prstGeom>
          <a:noFill/>
          <a:ln/>
        </p:spPr>
        <p:txBody>
          <a:bodyPr wrap="none" rtlCol="0" anchor="t"/>
          <a:lstStyle/>
          <a:p>
            <a:pPr marL="0" indent="0">
              <a:lnSpc>
                <a:spcPts val="2516"/>
              </a:lnSpc>
              <a:buNone/>
            </a:pPr>
            <a:r>
              <a:rPr lang="en-US" sz="1573" dirty="0">
                <a:solidFill>
                  <a:srgbClr val="2B4150"/>
                </a:solidFill>
                <a:latin typeface="Source Sans Pro" pitchFamily="34" charset="0"/>
                <a:ea typeface="Source Sans Pro" pitchFamily="34" charset="-122"/>
                <a:cs typeface="Source Sans Pro" pitchFamily="34" charset="-120"/>
              </a:rPr>
              <a:t>Key findings and achievements from this project include</a:t>
            </a:r>
            <a:endParaRPr lang="en-US" sz="1573" dirty="0"/>
          </a:p>
        </p:txBody>
      </p:sp>
      <p:sp>
        <p:nvSpPr>
          <p:cNvPr id="6" name="Shape 4"/>
          <p:cNvSpPr/>
          <p:nvPr/>
        </p:nvSpPr>
        <p:spPr>
          <a:xfrm>
            <a:off x="7302818" y="2117646"/>
            <a:ext cx="24884" cy="5562005"/>
          </a:xfrm>
          <a:prstGeom prst="rect">
            <a:avLst/>
          </a:prstGeom>
          <a:solidFill>
            <a:srgbClr val="325F7B"/>
          </a:solidFill>
          <a:ln/>
        </p:spPr>
        <p:txBody>
          <a:bodyPr/>
          <a:lstStyle/>
          <a:p>
            <a:endParaRPr lang="en-US"/>
          </a:p>
        </p:txBody>
      </p:sp>
      <p:sp>
        <p:nvSpPr>
          <p:cNvPr id="7" name="Shape 5"/>
          <p:cNvSpPr/>
          <p:nvPr/>
        </p:nvSpPr>
        <p:spPr>
          <a:xfrm>
            <a:off x="6391513" y="2554545"/>
            <a:ext cx="699016" cy="24884"/>
          </a:xfrm>
          <a:prstGeom prst="rect">
            <a:avLst/>
          </a:prstGeom>
          <a:solidFill>
            <a:srgbClr val="325F7B"/>
          </a:solidFill>
          <a:ln/>
        </p:spPr>
        <p:txBody>
          <a:bodyPr/>
          <a:lstStyle/>
          <a:p>
            <a:endParaRPr lang="en-US"/>
          </a:p>
        </p:txBody>
      </p:sp>
      <p:sp>
        <p:nvSpPr>
          <p:cNvPr id="8" name="Shape 6"/>
          <p:cNvSpPr/>
          <p:nvPr/>
        </p:nvSpPr>
        <p:spPr>
          <a:xfrm>
            <a:off x="7090529" y="2342317"/>
            <a:ext cx="449342" cy="449342"/>
          </a:xfrm>
          <a:prstGeom prst="roundRect">
            <a:avLst>
              <a:gd name="adj" fmla="val 13335"/>
            </a:avLst>
          </a:prstGeom>
          <a:solidFill>
            <a:srgbClr val="F6F0E4"/>
          </a:solidFill>
          <a:ln/>
        </p:spPr>
        <p:txBody>
          <a:bodyPr/>
          <a:lstStyle/>
          <a:p>
            <a:endParaRPr lang="en-US"/>
          </a:p>
        </p:txBody>
      </p:sp>
      <p:sp>
        <p:nvSpPr>
          <p:cNvPr id="9" name="Text 7"/>
          <p:cNvSpPr/>
          <p:nvPr/>
        </p:nvSpPr>
        <p:spPr>
          <a:xfrm>
            <a:off x="7244953" y="2417207"/>
            <a:ext cx="140494" cy="299561"/>
          </a:xfrm>
          <a:prstGeom prst="rect">
            <a:avLst/>
          </a:prstGeom>
          <a:noFill/>
          <a:ln/>
        </p:spPr>
        <p:txBody>
          <a:bodyPr wrap="none" rtlCol="0" anchor="t"/>
          <a:lstStyle/>
          <a:p>
            <a:pPr marL="0" indent="0" algn="ctr">
              <a:lnSpc>
                <a:spcPts val="2359"/>
              </a:lnSpc>
              <a:buNone/>
            </a:pPr>
            <a:r>
              <a:rPr lang="en-US" sz="2359" dirty="0">
                <a:solidFill>
                  <a:srgbClr val="124E73"/>
                </a:solidFill>
                <a:latin typeface="MuseoModerno" pitchFamily="34" charset="0"/>
                <a:ea typeface="MuseoModerno" pitchFamily="34" charset="-122"/>
                <a:cs typeface="MuseoModerno" pitchFamily="34" charset="-120"/>
              </a:rPr>
              <a:t>1</a:t>
            </a:r>
            <a:endParaRPr lang="en-US" sz="2359" dirty="0"/>
          </a:p>
        </p:txBody>
      </p:sp>
      <p:sp>
        <p:nvSpPr>
          <p:cNvPr id="10" name="Text 8"/>
          <p:cNvSpPr/>
          <p:nvPr/>
        </p:nvSpPr>
        <p:spPr>
          <a:xfrm>
            <a:off x="1860113" y="2317313"/>
            <a:ext cx="4356616" cy="624126"/>
          </a:xfrm>
          <a:prstGeom prst="rect">
            <a:avLst/>
          </a:prstGeom>
          <a:noFill/>
          <a:ln/>
        </p:spPr>
        <p:txBody>
          <a:bodyPr wrap="square" rtlCol="0" anchor="t"/>
          <a:lstStyle/>
          <a:p>
            <a:pPr marL="0" indent="0" algn="r">
              <a:lnSpc>
                <a:spcPts val="2457"/>
              </a:lnSpc>
              <a:buNone/>
            </a:pPr>
            <a:r>
              <a:rPr lang="en-US" sz="1966" dirty="0">
                <a:solidFill>
                  <a:srgbClr val="124E73"/>
                </a:solidFill>
                <a:latin typeface="MuseoModerno" pitchFamily="34" charset="0"/>
                <a:ea typeface="MuseoModerno" pitchFamily="34" charset="-122"/>
                <a:cs typeface="MuseoModerno" pitchFamily="34" charset="-120"/>
              </a:rPr>
              <a:t>Comprehensive Data Exploration and Cleaning</a:t>
            </a:r>
            <a:endParaRPr lang="en-US" sz="1966" dirty="0"/>
          </a:p>
        </p:txBody>
      </p:sp>
      <p:sp>
        <p:nvSpPr>
          <p:cNvPr id="11" name="Text 9"/>
          <p:cNvSpPr/>
          <p:nvPr/>
        </p:nvSpPr>
        <p:spPr>
          <a:xfrm>
            <a:off x="1860113" y="3061216"/>
            <a:ext cx="4356616" cy="639127"/>
          </a:xfrm>
          <a:prstGeom prst="rect">
            <a:avLst/>
          </a:prstGeom>
          <a:noFill/>
          <a:ln/>
        </p:spPr>
        <p:txBody>
          <a:bodyPr wrap="square" rtlCol="0" anchor="t"/>
          <a:lstStyle/>
          <a:p>
            <a:pPr marL="0" indent="0" algn="r">
              <a:lnSpc>
                <a:spcPts val="2516"/>
              </a:lnSpc>
              <a:buNone/>
            </a:pPr>
            <a:r>
              <a:rPr lang="en-US" sz="1573" dirty="0">
                <a:solidFill>
                  <a:srgbClr val="2B4150"/>
                </a:solidFill>
                <a:latin typeface="Source Sans Pro" pitchFamily="34" charset="0"/>
                <a:ea typeface="Source Sans Pro" pitchFamily="34" charset="-122"/>
                <a:cs typeface="Source Sans Pro" pitchFamily="34" charset="-120"/>
              </a:rPr>
              <a:t>Thorough data cleaning and preprocessing to ensure data quality and reliability.</a:t>
            </a:r>
            <a:endParaRPr lang="en-US" sz="1573" dirty="0"/>
          </a:p>
        </p:txBody>
      </p:sp>
      <p:sp>
        <p:nvSpPr>
          <p:cNvPr id="12" name="Shape 10"/>
          <p:cNvSpPr/>
          <p:nvPr/>
        </p:nvSpPr>
        <p:spPr>
          <a:xfrm>
            <a:off x="7539871" y="3553123"/>
            <a:ext cx="699016" cy="24884"/>
          </a:xfrm>
          <a:prstGeom prst="rect">
            <a:avLst/>
          </a:prstGeom>
          <a:solidFill>
            <a:srgbClr val="325F7B"/>
          </a:solidFill>
          <a:ln/>
        </p:spPr>
        <p:txBody>
          <a:bodyPr/>
          <a:lstStyle/>
          <a:p>
            <a:endParaRPr lang="en-US"/>
          </a:p>
        </p:txBody>
      </p:sp>
      <p:sp>
        <p:nvSpPr>
          <p:cNvPr id="13" name="Shape 11"/>
          <p:cNvSpPr/>
          <p:nvPr/>
        </p:nvSpPr>
        <p:spPr>
          <a:xfrm>
            <a:off x="7090529" y="3340894"/>
            <a:ext cx="449342" cy="449342"/>
          </a:xfrm>
          <a:prstGeom prst="roundRect">
            <a:avLst>
              <a:gd name="adj" fmla="val 13335"/>
            </a:avLst>
          </a:prstGeom>
          <a:solidFill>
            <a:srgbClr val="F6F0E4"/>
          </a:solidFill>
          <a:ln/>
        </p:spPr>
        <p:txBody>
          <a:bodyPr/>
          <a:lstStyle/>
          <a:p>
            <a:endParaRPr lang="en-US"/>
          </a:p>
        </p:txBody>
      </p:sp>
      <p:sp>
        <p:nvSpPr>
          <p:cNvPr id="14" name="Text 12"/>
          <p:cNvSpPr/>
          <p:nvPr/>
        </p:nvSpPr>
        <p:spPr>
          <a:xfrm>
            <a:off x="7231856" y="3415784"/>
            <a:ext cx="166568" cy="299561"/>
          </a:xfrm>
          <a:prstGeom prst="rect">
            <a:avLst/>
          </a:prstGeom>
          <a:noFill/>
          <a:ln/>
        </p:spPr>
        <p:txBody>
          <a:bodyPr wrap="none" rtlCol="0" anchor="t"/>
          <a:lstStyle/>
          <a:p>
            <a:pPr marL="0" indent="0" algn="ctr">
              <a:lnSpc>
                <a:spcPts val="2359"/>
              </a:lnSpc>
              <a:buNone/>
            </a:pPr>
            <a:r>
              <a:rPr lang="en-US" sz="2359" dirty="0">
                <a:solidFill>
                  <a:srgbClr val="124E73"/>
                </a:solidFill>
                <a:latin typeface="MuseoModerno" pitchFamily="34" charset="0"/>
                <a:ea typeface="MuseoModerno" pitchFamily="34" charset="-122"/>
                <a:cs typeface="MuseoModerno" pitchFamily="34" charset="-120"/>
              </a:rPr>
              <a:t>2</a:t>
            </a:r>
            <a:endParaRPr lang="en-US" sz="2359" dirty="0"/>
          </a:p>
        </p:txBody>
      </p:sp>
      <p:sp>
        <p:nvSpPr>
          <p:cNvPr id="15" name="Text 13"/>
          <p:cNvSpPr/>
          <p:nvPr/>
        </p:nvSpPr>
        <p:spPr>
          <a:xfrm>
            <a:off x="8413671" y="3315891"/>
            <a:ext cx="3498294" cy="312063"/>
          </a:xfrm>
          <a:prstGeom prst="rect">
            <a:avLst/>
          </a:prstGeom>
          <a:noFill/>
          <a:ln/>
        </p:spPr>
        <p:txBody>
          <a:bodyPr wrap="none" rtlCol="0" anchor="t"/>
          <a:lstStyle/>
          <a:p>
            <a:pPr marL="0" indent="0" algn="l">
              <a:lnSpc>
                <a:spcPts val="2457"/>
              </a:lnSpc>
              <a:buNone/>
            </a:pPr>
            <a:r>
              <a:rPr lang="en-US" sz="1966" dirty="0">
                <a:solidFill>
                  <a:srgbClr val="124E73"/>
                </a:solidFill>
                <a:latin typeface="MuseoModerno" pitchFamily="34" charset="0"/>
                <a:ea typeface="MuseoModerno" pitchFamily="34" charset="-122"/>
                <a:cs typeface="MuseoModerno" pitchFamily="34" charset="-120"/>
              </a:rPr>
              <a:t>Insightful Data Visualization</a:t>
            </a:r>
            <a:endParaRPr lang="en-US" sz="1966" dirty="0"/>
          </a:p>
        </p:txBody>
      </p:sp>
      <p:sp>
        <p:nvSpPr>
          <p:cNvPr id="16" name="Text 14"/>
          <p:cNvSpPr/>
          <p:nvPr/>
        </p:nvSpPr>
        <p:spPr>
          <a:xfrm>
            <a:off x="8413671" y="3747730"/>
            <a:ext cx="4356616" cy="639127"/>
          </a:xfrm>
          <a:prstGeom prst="rect">
            <a:avLst/>
          </a:prstGeom>
          <a:noFill/>
          <a:ln/>
        </p:spPr>
        <p:txBody>
          <a:bodyPr wrap="square" rtlCol="0" anchor="t"/>
          <a:lstStyle/>
          <a:p>
            <a:pPr marL="0" indent="0" algn="l">
              <a:lnSpc>
                <a:spcPts val="2516"/>
              </a:lnSpc>
              <a:buNone/>
            </a:pPr>
            <a:r>
              <a:rPr lang="en-US" sz="1573" dirty="0">
                <a:solidFill>
                  <a:srgbClr val="2B4150"/>
                </a:solidFill>
                <a:latin typeface="Source Sans Pro" pitchFamily="34" charset="0"/>
                <a:ea typeface="Source Sans Pro" pitchFamily="34" charset="-122"/>
                <a:cs typeface="Source Sans Pro" pitchFamily="34" charset="-120"/>
              </a:rPr>
              <a:t>Leveraging effective data visualizations to uncover meaningful insights.</a:t>
            </a:r>
            <a:endParaRPr lang="en-US" sz="1573" dirty="0"/>
          </a:p>
        </p:txBody>
      </p:sp>
      <p:sp>
        <p:nvSpPr>
          <p:cNvPr id="17" name="Shape 15"/>
          <p:cNvSpPr/>
          <p:nvPr/>
        </p:nvSpPr>
        <p:spPr>
          <a:xfrm>
            <a:off x="6391513" y="4536579"/>
            <a:ext cx="699016" cy="24884"/>
          </a:xfrm>
          <a:prstGeom prst="rect">
            <a:avLst/>
          </a:prstGeom>
          <a:solidFill>
            <a:srgbClr val="325F7B"/>
          </a:solidFill>
          <a:ln/>
        </p:spPr>
        <p:txBody>
          <a:bodyPr/>
          <a:lstStyle/>
          <a:p>
            <a:endParaRPr lang="en-US"/>
          </a:p>
        </p:txBody>
      </p:sp>
      <p:sp>
        <p:nvSpPr>
          <p:cNvPr id="18" name="Shape 16"/>
          <p:cNvSpPr/>
          <p:nvPr/>
        </p:nvSpPr>
        <p:spPr>
          <a:xfrm>
            <a:off x="7090529" y="4324350"/>
            <a:ext cx="449342" cy="449342"/>
          </a:xfrm>
          <a:prstGeom prst="roundRect">
            <a:avLst>
              <a:gd name="adj" fmla="val 13335"/>
            </a:avLst>
          </a:prstGeom>
          <a:solidFill>
            <a:srgbClr val="F6F0E4"/>
          </a:solidFill>
          <a:ln/>
        </p:spPr>
        <p:txBody>
          <a:bodyPr/>
          <a:lstStyle/>
          <a:p>
            <a:endParaRPr lang="en-US"/>
          </a:p>
        </p:txBody>
      </p:sp>
      <p:sp>
        <p:nvSpPr>
          <p:cNvPr id="19" name="Text 17"/>
          <p:cNvSpPr/>
          <p:nvPr/>
        </p:nvSpPr>
        <p:spPr>
          <a:xfrm>
            <a:off x="7231023" y="4399240"/>
            <a:ext cx="168354" cy="299561"/>
          </a:xfrm>
          <a:prstGeom prst="rect">
            <a:avLst/>
          </a:prstGeom>
          <a:noFill/>
          <a:ln/>
        </p:spPr>
        <p:txBody>
          <a:bodyPr wrap="none" rtlCol="0" anchor="t"/>
          <a:lstStyle/>
          <a:p>
            <a:pPr marL="0" indent="0" algn="ctr">
              <a:lnSpc>
                <a:spcPts val="2359"/>
              </a:lnSpc>
              <a:buNone/>
            </a:pPr>
            <a:r>
              <a:rPr lang="en-US" sz="2359" dirty="0">
                <a:solidFill>
                  <a:srgbClr val="124E73"/>
                </a:solidFill>
                <a:latin typeface="MuseoModerno" pitchFamily="34" charset="0"/>
                <a:ea typeface="MuseoModerno" pitchFamily="34" charset="-122"/>
                <a:cs typeface="MuseoModerno" pitchFamily="34" charset="-120"/>
              </a:rPr>
              <a:t>3</a:t>
            </a:r>
            <a:endParaRPr lang="en-US" sz="2359" dirty="0"/>
          </a:p>
        </p:txBody>
      </p:sp>
      <p:sp>
        <p:nvSpPr>
          <p:cNvPr id="20" name="Text 18"/>
          <p:cNvSpPr/>
          <p:nvPr/>
        </p:nvSpPr>
        <p:spPr>
          <a:xfrm>
            <a:off x="2723436" y="4299347"/>
            <a:ext cx="3493294" cy="312063"/>
          </a:xfrm>
          <a:prstGeom prst="rect">
            <a:avLst/>
          </a:prstGeom>
          <a:noFill/>
          <a:ln/>
        </p:spPr>
        <p:txBody>
          <a:bodyPr wrap="none" rtlCol="0" anchor="t"/>
          <a:lstStyle/>
          <a:p>
            <a:pPr marL="0" indent="0" algn="r">
              <a:lnSpc>
                <a:spcPts val="2457"/>
              </a:lnSpc>
              <a:buNone/>
            </a:pPr>
            <a:r>
              <a:rPr lang="en-US" sz="1966" dirty="0">
                <a:solidFill>
                  <a:srgbClr val="124E73"/>
                </a:solidFill>
                <a:latin typeface="MuseoModerno" pitchFamily="34" charset="0"/>
                <a:ea typeface="MuseoModerno" pitchFamily="34" charset="-122"/>
                <a:cs typeface="MuseoModerno" pitchFamily="34" charset="-120"/>
              </a:rPr>
              <a:t>Effective Feature Engineering</a:t>
            </a:r>
            <a:endParaRPr lang="en-US" sz="1966" dirty="0"/>
          </a:p>
        </p:txBody>
      </p:sp>
      <p:sp>
        <p:nvSpPr>
          <p:cNvPr id="21" name="Text 19"/>
          <p:cNvSpPr/>
          <p:nvPr/>
        </p:nvSpPr>
        <p:spPr>
          <a:xfrm>
            <a:off x="1860113" y="4731187"/>
            <a:ext cx="4356616" cy="639127"/>
          </a:xfrm>
          <a:prstGeom prst="rect">
            <a:avLst/>
          </a:prstGeom>
          <a:noFill/>
          <a:ln/>
        </p:spPr>
        <p:txBody>
          <a:bodyPr wrap="square" rtlCol="0" anchor="t"/>
          <a:lstStyle/>
          <a:p>
            <a:pPr marL="0" indent="0" algn="r">
              <a:lnSpc>
                <a:spcPts val="2516"/>
              </a:lnSpc>
              <a:buNone/>
            </a:pPr>
            <a:r>
              <a:rPr lang="en-US" sz="1573" dirty="0">
                <a:solidFill>
                  <a:srgbClr val="2B4150"/>
                </a:solidFill>
                <a:latin typeface="Source Sans Pro" pitchFamily="34" charset="0"/>
                <a:ea typeface="Source Sans Pro" pitchFamily="34" charset="-122"/>
                <a:cs typeface="Source Sans Pro" pitchFamily="34" charset="-120"/>
              </a:rPr>
              <a:t>Transforming raw data into relevant features to enhance model performance.</a:t>
            </a:r>
            <a:endParaRPr lang="en-US" sz="1573" dirty="0"/>
          </a:p>
        </p:txBody>
      </p:sp>
      <p:sp>
        <p:nvSpPr>
          <p:cNvPr id="22" name="Shape 20"/>
          <p:cNvSpPr/>
          <p:nvPr/>
        </p:nvSpPr>
        <p:spPr>
          <a:xfrm>
            <a:off x="7539871" y="5435382"/>
            <a:ext cx="699016" cy="24884"/>
          </a:xfrm>
          <a:prstGeom prst="rect">
            <a:avLst/>
          </a:prstGeom>
          <a:solidFill>
            <a:srgbClr val="325F7B"/>
          </a:solidFill>
          <a:ln/>
        </p:spPr>
        <p:txBody>
          <a:bodyPr/>
          <a:lstStyle/>
          <a:p>
            <a:endParaRPr lang="en-US"/>
          </a:p>
        </p:txBody>
      </p:sp>
      <p:sp>
        <p:nvSpPr>
          <p:cNvPr id="23" name="Shape 21"/>
          <p:cNvSpPr/>
          <p:nvPr/>
        </p:nvSpPr>
        <p:spPr>
          <a:xfrm>
            <a:off x="7090529" y="5223153"/>
            <a:ext cx="449342" cy="449342"/>
          </a:xfrm>
          <a:prstGeom prst="roundRect">
            <a:avLst>
              <a:gd name="adj" fmla="val 13335"/>
            </a:avLst>
          </a:prstGeom>
          <a:solidFill>
            <a:srgbClr val="F6F0E4"/>
          </a:solidFill>
          <a:ln/>
        </p:spPr>
        <p:txBody>
          <a:bodyPr/>
          <a:lstStyle/>
          <a:p>
            <a:endParaRPr lang="en-US"/>
          </a:p>
        </p:txBody>
      </p:sp>
      <p:sp>
        <p:nvSpPr>
          <p:cNvPr id="24" name="Text 22"/>
          <p:cNvSpPr/>
          <p:nvPr/>
        </p:nvSpPr>
        <p:spPr>
          <a:xfrm>
            <a:off x="7218759" y="5298043"/>
            <a:ext cx="192881" cy="299561"/>
          </a:xfrm>
          <a:prstGeom prst="rect">
            <a:avLst/>
          </a:prstGeom>
          <a:noFill/>
          <a:ln/>
        </p:spPr>
        <p:txBody>
          <a:bodyPr wrap="none" rtlCol="0" anchor="t"/>
          <a:lstStyle/>
          <a:p>
            <a:pPr marL="0" indent="0" algn="ctr">
              <a:lnSpc>
                <a:spcPts val="2359"/>
              </a:lnSpc>
              <a:buNone/>
            </a:pPr>
            <a:r>
              <a:rPr lang="en-US" sz="2359" dirty="0">
                <a:solidFill>
                  <a:srgbClr val="124E73"/>
                </a:solidFill>
                <a:latin typeface="MuseoModerno" pitchFamily="34" charset="0"/>
                <a:ea typeface="MuseoModerno" pitchFamily="34" charset="-122"/>
                <a:cs typeface="MuseoModerno" pitchFamily="34" charset="-120"/>
              </a:rPr>
              <a:t>4</a:t>
            </a:r>
            <a:endParaRPr lang="en-US" sz="2359" dirty="0"/>
          </a:p>
        </p:txBody>
      </p:sp>
      <p:sp>
        <p:nvSpPr>
          <p:cNvPr id="25" name="Text 23"/>
          <p:cNvSpPr/>
          <p:nvPr/>
        </p:nvSpPr>
        <p:spPr>
          <a:xfrm>
            <a:off x="8413671" y="5198150"/>
            <a:ext cx="4356616" cy="624126"/>
          </a:xfrm>
          <a:prstGeom prst="rect">
            <a:avLst/>
          </a:prstGeom>
          <a:noFill/>
          <a:ln/>
        </p:spPr>
        <p:txBody>
          <a:bodyPr wrap="square" rtlCol="0" anchor="t"/>
          <a:lstStyle/>
          <a:p>
            <a:pPr marL="0" indent="0" algn="l">
              <a:lnSpc>
                <a:spcPts val="2457"/>
              </a:lnSpc>
              <a:buNone/>
            </a:pPr>
            <a:r>
              <a:rPr lang="en-US" sz="1966" dirty="0">
                <a:solidFill>
                  <a:srgbClr val="124E73"/>
                </a:solidFill>
                <a:latin typeface="MuseoModerno" pitchFamily="34" charset="0"/>
                <a:ea typeface="MuseoModerno" pitchFamily="34" charset="-122"/>
                <a:cs typeface="MuseoModerno" pitchFamily="34" charset="-120"/>
              </a:rPr>
              <a:t>Model Implementation and Evaluation</a:t>
            </a:r>
            <a:endParaRPr lang="en-US" sz="1966" dirty="0"/>
          </a:p>
        </p:txBody>
      </p:sp>
      <p:sp>
        <p:nvSpPr>
          <p:cNvPr id="26" name="Text 24"/>
          <p:cNvSpPr/>
          <p:nvPr/>
        </p:nvSpPr>
        <p:spPr>
          <a:xfrm>
            <a:off x="8413671" y="5942052"/>
            <a:ext cx="4356616" cy="639127"/>
          </a:xfrm>
          <a:prstGeom prst="rect">
            <a:avLst/>
          </a:prstGeom>
          <a:noFill/>
          <a:ln/>
        </p:spPr>
        <p:txBody>
          <a:bodyPr wrap="square" rtlCol="0" anchor="t"/>
          <a:lstStyle/>
          <a:p>
            <a:pPr marL="0" indent="0" algn="l">
              <a:lnSpc>
                <a:spcPts val="2516"/>
              </a:lnSpc>
              <a:buNone/>
            </a:pPr>
            <a:r>
              <a:rPr lang="en-US" sz="1573" dirty="0">
                <a:solidFill>
                  <a:srgbClr val="2B4150"/>
                </a:solidFill>
                <a:latin typeface="Source Sans Pro" pitchFamily="34" charset="0"/>
                <a:ea typeface="Source Sans Pro" pitchFamily="34" charset="-122"/>
                <a:cs typeface="Source Sans Pro" pitchFamily="34" charset="-120"/>
              </a:rPr>
              <a:t>Applying appropriate machine learning models and evaluating their effectiveness.</a:t>
            </a:r>
            <a:endParaRPr lang="en-US" sz="1573" dirty="0"/>
          </a:p>
        </p:txBody>
      </p:sp>
      <p:sp>
        <p:nvSpPr>
          <p:cNvPr id="27" name="Shape 25"/>
          <p:cNvSpPr/>
          <p:nvPr/>
        </p:nvSpPr>
        <p:spPr>
          <a:xfrm>
            <a:off x="6391513" y="6426339"/>
            <a:ext cx="699016" cy="24884"/>
          </a:xfrm>
          <a:prstGeom prst="rect">
            <a:avLst/>
          </a:prstGeom>
          <a:solidFill>
            <a:srgbClr val="325F7B"/>
          </a:solidFill>
          <a:ln/>
        </p:spPr>
        <p:txBody>
          <a:bodyPr/>
          <a:lstStyle/>
          <a:p>
            <a:endParaRPr lang="en-US"/>
          </a:p>
        </p:txBody>
      </p:sp>
      <p:sp>
        <p:nvSpPr>
          <p:cNvPr id="28" name="Shape 26"/>
          <p:cNvSpPr/>
          <p:nvPr/>
        </p:nvSpPr>
        <p:spPr>
          <a:xfrm>
            <a:off x="7090529" y="6214110"/>
            <a:ext cx="449342" cy="449342"/>
          </a:xfrm>
          <a:prstGeom prst="roundRect">
            <a:avLst>
              <a:gd name="adj" fmla="val 13335"/>
            </a:avLst>
          </a:prstGeom>
          <a:solidFill>
            <a:srgbClr val="F6F0E4"/>
          </a:solidFill>
          <a:ln/>
        </p:spPr>
        <p:txBody>
          <a:bodyPr/>
          <a:lstStyle/>
          <a:p>
            <a:endParaRPr lang="en-US"/>
          </a:p>
        </p:txBody>
      </p:sp>
      <p:sp>
        <p:nvSpPr>
          <p:cNvPr id="29" name="Text 27"/>
          <p:cNvSpPr/>
          <p:nvPr/>
        </p:nvSpPr>
        <p:spPr>
          <a:xfrm>
            <a:off x="7232213" y="6289000"/>
            <a:ext cx="165973" cy="299561"/>
          </a:xfrm>
          <a:prstGeom prst="rect">
            <a:avLst/>
          </a:prstGeom>
          <a:noFill/>
          <a:ln/>
        </p:spPr>
        <p:txBody>
          <a:bodyPr wrap="none" rtlCol="0" anchor="t"/>
          <a:lstStyle/>
          <a:p>
            <a:pPr marL="0" indent="0" algn="ctr">
              <a:lnSpc>
                <a:spcPts val="2359"/>
              </a:lnSpc>
              <a:buNone/>
            </a:pPr>
            <a:r>
              <a:rPr lang="en-US" sz="2359" dirty="0">
                <a:solidFill>
                  <a:srgbClr val="124E73"/>
                </a:solidFill>
                <a:latin typeface="MuseoModerno" pitchFamily="34" charset="0"/>
                <a:ea typeface="MuseoModerno" pitchFamily="34" charset="-122"/>
                <a:cs typeface="MuseoModerno" pitchFamily="34" charset="-120"/>
              </a:rPr>
              <a:t>5</a:t>
            </a:r>
            <a:endParaRPr lang="en-US" sz="2359" dirty="0"/>
          </a:p>
        </p:txBody>
      </p:sp>
      <p:sp>
        <p:nvSpPr>
          <p:cNvPr id="30" name="Text 28"/>
          <p:cNvSpPr/>
          <p:nvPr/>
        </p:nvSpPr>
        <p:spPr>
          <a:xfrm>
            <a:off x="3542228" y="6189107"/>
            <a:ext cx="2674501" cy="312063"/>
          </a:xfrm>
          <a:prstGeom prst="rect">
            <a:avLst/>
          </a:prstGeom>
          <a:noFill/>
          <a:ln/>
        </p:spPr>
        <p:txBody>
          <a:bodyPr wrap="none" rtlCol="0" anchor="t"/>
          <a:lstStyle/>
          <a:p>
            <a:pPr marL="0" indent="0" algn="r">
              <a:lnSpc>
                <a:spcPts val="2457"/>
              </a:lnSpc>
              <a:buNone/>
            </a:pPr>
            <a:r>
              <a:rPr lang="en-US" sz="1966" dirty="0">
                <a:solidFill>
                  <a:srgbClr val="124E73"/>
                </a:solidFill>
                <a:latin typeface="MuseoModerno" pitchFamily="34" charset="0"/>
                <a:ea typeface="MuseoModerno" pitchFamily="34" charset="-122"/>
                <a:cs typeface="MuseoModerno" pitchFamily="34" charset="-120"/>
              </a:rPr>
              <a:t>Business Implications</a:t>
            </a:r>
            <a:endParaRPr lang="en-US" sz="1966" dirty="0"/>
          </a:p>
        </p:txBody>
      </p:sp>
      <p:sp>
        <p:nvSpPr>
          <p:cNvPr id="31" name="Text 29"/>
          <p:cNvSpPr/>
          <p:nvPr/>
        </p:nvSpPr>
        <p:spPr>
          <a:xfrm>
            <a:off x="1860113" y="6620947"/>
            <a:ext cx="4356616" cy="639127"/>
          </a:xfrm>
          <a:prstGeom prst="rect">
            <a:avLst/>
          </a:prstGeom>
          <a:noFill/>
          <a:ln/>
        </p:spPr>
        <p:txBody>
          <a:bodyPr wrap="square" rtlCol="0" anchor="t"/>
          <a:lstStyle/>
          <a:p>
            <a:pPr marL="0" indent="0" algn="r">
              <a:lnSpc>
                <a:spcPts val="2516"/>
              </a:lnSpc>
              <a:buNone/>
            </a:pPr>
            <a:r>
              <a:rPr lang="en-US" sz="1573" dirty="0">
                <a:solidFill>
                  <a:srgbClr val="2B4150"/>
                </a:solidFill>
                <a:latin typeface="Source Sans Pro" pitchFamily="34" charset="0"/>
                <a:ea typeface="Source Sans Pro" pitchFamily="34" charset="-122"/>
                <a:cs typeface="Source Sans Pro" pitchFamily="34" charset="-120"/>
              </a:rPr>
              <a:t>Interpreting the results to derive actionable insights for the business.</a:t>
            </a:r>
            <a:endParaRPr lang="en-US" sz="157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888206"/>
            <a:ext cx="7415927" cy="1064657"/>
          </a:xfrm>
          <a:prstGeom prst="rect">
            <a:avLst/>
          </a:prstGeom>
          <a:noFill/>
          <a:ln/>
        </p:spPr>
        <p:txBody>
          <a:bodyPr wrap="none" rtlCol="0" anchor="t"/>
          <a:lstStyle/>
          <a:p>
            <a:pPr marL="0" indent="0">
              <a:lnSpc>
                <a:spcPts val="8384"/>
              </a:lnSpc>
              <a:buNone/>
            </a:pPr>
            <a:r>
              <a:rPr lang="en-US" sz="6707" dirty="0">
                <a:solidFill>
                  <a:srgbClr val="124E73"/>
                </a:solidFill>
                <a:latin typeface="MuseoModerno" pitchFamily="34" charset="0"/>
                <a:ea typeface="MuseoModerno" pitchFamily="34" charset="-122"/>
                <a:cs typeface="MuseoModerno" pitchFamily="34" charset="-120"/>
              </a:rPr>
              <a:t>Introduction </a:t>
            </a:r>
            <a:endParaRPr lang="en-US" sz="6707" dirty="0"/>
          </a:p>
        </p:txBody>
      </p:sp>
      <p:sp>
        <p:nvSpPr>
          <p:cNvPr id="6" name="Text 3"/>
          <p:cNvSpPr/>
          <p:nvPr/>
        </p:nvSpPr>
        <p:spPr>
          <a:xfrm>
            <a:off x="864037" y="2323148"/>
            <a:ext cx="7415927" cy="3555444"/>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The "Superstore Sales Analysis and Prediction" project aims to leverage historical sales data from a global superstore to derive valuable insights and accurately forecast future sales. By employing data cleaning and feature engineering techniques, the project ensures high-quality data for analysis.  Predictive modeling techniques, including Linear Regression and Random Forest, are utilized to develop robust sales forecasts. The project's ultimate goal is to provide actionable recommendations to enhance the superstore's operational efficiency, marketing strategies, and overall profitability.</a:t>
            </a:r>
            <a:endParaRPr lang="en-US" sz="1944" dirty="0"/>
          </a:p>
        </p:txBody>
      </p:sp>
      <p:sp>
        <p:nvSpPr>
          <p:cNvPr id="7" name="Text 4"/>
          <p:cNvSpPr/>
          <p:nvPr/>
        </p:nvSpPr>
        <p:spPr>
          <a:xfrm>
            <a:off x="864037" y="6156246"/>
            <a:ext cx="7415927" cy="1185148"/>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This project examines four years of sales records from a global superstore to gain insights into sales dynamics, customer behavior, and product performance. </a:t>
            </a:r>
            <a:endParaRPr lang="en-US" sz="1944"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1485900" y="2960608"/>
            <a:ext cx="6172200" cy="771525"/>
          </a:xfrm>
          <a:prstGeom prst="rect">
            <a:avLst/>
          </a:prstGeom>
          <a:noFill/>
          <a:ln/>
        </p:spPr>
        <p:txBody>
          <a:bodyPr wrap="none" rtlCol="0" anchor="t"/>
          <a:lstStyle/>
          <a:p>
            <a:pPr marL="0" indent="0" algn="ctr">
              <a:lnSpc>
                <a:spcPts val="6075"/>
              </a:lnSpc>
              <a:buNone/>
            </a:pPr>
            <a:r>
              <a:rPr lang="en-US" sz="4860" b="1" dirty="0">
                <a:solidFill>
                  <a:srgbClr val="124E73"/>
                </a:solidFill>
                <a:latin typeface="MuseoModerno" pitchFamily="34" charset="0"/>
                <a:ea typeface="MuseoModerno" pitchFamily="34" charset="-122"/>
                <a:cs typeface="MuseoModerno" pitchFamily="34" charset="-120"/>
              </a:rPr>
              <a:t>thank you</a:t>
            </a:r>
            <a:endParaRPr lang="en-US" sz="4860" dirty="0"/>
          </a:p>
        </p:txBody>
      </p:sp>
      <p:sp>
        <p:nvSpPr>
          <p:cNvPr id="6" name="Text 3"/>
          <p:cNvSpPr/>
          <p:nvPr/>
        </p:nvSpPr>
        <p:spPr>
          <a:xfrm>
            <a:off x="864037" y="4102418"/>
            <a:ext cx="7415927" cy="493752"/>
          </a:xfrm>
          <a:prstGeom prst="rect">
            <a:avLst/>
          </a:prstGeom>
          <a:noFill/>
          <a:ln/>
        </p:spPr>
        <p:txBody>
          <a:bodyPr wrap="none" rtlCol="0" anchor="t"/>
          <a:lstStyle/>
          <a:p>
            <a:pPr marL="0" indent="0" algn="ctr">
              <a:lnSpc>
                <a:spcPts val="3888"/>
              </a:lnSpc>
              <a:buNone/>
            </a:pPr>
            <a:r>
              <a:rPr lang="en-US" sz="2430" dirty="0">
                <a:solidFill>
                  <a:srgbClr val="2B4150"/>
                </a:solidFill>
                <a:latin typeface="Source Sans Pro" pitchFamily="34" charset="0"/>
                <a:ea typeface="Source Sans Pro" pitchFamily="34" charset="-122"/>
                <a:cs typeface="Source Sans Pro" pitchFamily="34" charset="-120"/>
              </a:rPr>
              <a:t>We are grateful for your continued support . </a:t>
            </a:r>
            <a:endParaRPr lang="en-US" sz="2430" dirty="0"/>
          </a:p>
        </p:txBody>
      </p:sp>
      <p:sp>
        <p:nvSpPr>
          <p:cNvPr id="7" name="Text 4"/>
          <p:cNvSpPr/>
          <p:nvPr/>
        </p:nvSpPr>
        <p:spPr>
          <a:xfrm>
            <a:off x="864037" y="4873823"/>
            <a:ext cx="7415927" cy="395049"/>
          </a:xfrm>
          <a:prstGeom prst="rect">
            <a:avLst/>
          </a:prstGeom>
          <a:noFill/>
          <a:ln/>
        </p:spPr>
        <p:txBody>
          <a:bodyPr wrap="none" rtlCol="0" anchor="t"/>
          <a:lstStyle/>
          <a:p>
            <a:pPr marL="0" indent="0" algn="ctr">
              <a:lnSpc>
                <a:spcPts val="3110"/>
              </a:lnSpc>
              <a:buNone/>
            </a:pP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30910"/>
          </a:xfrm>
          <a:prstGeom prst="rect">
            <a:avLst/>
          </a:prstGeom>
          <a:solidFill>
            <a:srgbClr val="FFFCF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888099"/>
          </a:xfrm>
          <a:prstGeom prst="rect">
            <a:avLst/>
          </a:prstGeom>
        </p:spPr>
      </p:pic>
      <p:sp>
        <p:nvSpPr>
          <p:cNvPr id="5" name="Text 2"/>
          <p:cNvSpPr/>
          <p:nvPr/>
        </p:nvSpPr>
        <p:spPr>
          <a:xfrm>
            <a:off x="1004530" y="3523417"/>
            <a:ext cx="9462373" cy="722114"/>
          </a:xfrm>
          <a:prstGeom prst="rect">
            <a:avLst/>
          </a:prstGeom>
          <a:noFill/>
          <a:ln/>
        </p:spPr>
        <p:txBody>
          <a:bodyPr wrap="none" rtlCol="0" anchor="t"/>
          <a:lstStyle/>
          <a:p>
            <a:pPr marL="0" indent="0">
              <a:lnSpc>
                <a:spcPts val="5685"/>
              </a:lnSpc>
              <a:buNone/>
            </a:pPr>
            <a:r>
              <a:rPr lang="en-US" sz="4548" dirty="0">
                <a:solidFill>
                  <a:srgbClr val="124E73"/>
                </a:solidFill>
                <a:latin typeface="MuseoModerno" pitchFamily="34" charset="0"/>
                <a:ea typeface="MuseoModerno" pitchFamily="34" charset="-122"/>
                <a:cs typeface="MuseoModerno" pitchFamily="34" charset="-120"/>
              </a:rPr>
              <a:t>Problem Statement and Objective</a:t>
            </a:r>
            <a:endParaRPr lang="en-US" sz="4548" dirty="0"/>
          </a:p>
        </p:txBody>
      </p:sp>
      <p:sp>
        <p:nvSpPr>
          <p:cNvPr id="6" name="Shape 3"/>
          <p:cNvSpPr/>
          <p:nvPr/>
        </p:nvSpPr>
        <p:spPr>
          <a:xfrm>
            <a:off x="7300793" y="4592003"/>
            <a:ext cx="28813" cy="3003590"/>
          </a:xfrm>
          <a:prstGeom prst="rect">
            <a:avLst/>
          </a:prstGeom>
          <a:solidFill>
            <a:srgbClr val="325F7B"/>
          </a:solidFill>
          <a:ln/>
        </p:spPr>
        <p:txBody>
          <a:bodyPr/>
          <a:lstStyle/>
          <a:p>
            <a:endParaRPr lang="en-US"/>
          </a:p>
        </p:txBody>
      </p:sp>
      <p:sp>
        <p:nvSpPr>
          <p:cNvPr id="7" name="Shape 4"/>
          <p:cNvSpPr/>
          <p:nvPr/>
        </p:nvSpPr>
        <p:spPr>
          <a:xfrm>
            <a:off x="6246614" y="5097423"/>
            <a:ext cx="808673" cy="28813"/>
          </a:xfrm>
          <a:prstGeom prst="rect">
            <a:avLst/>
          </a:prstGeom>
          <a:solidFill>
            <a:srgbClr val="325F7B"/>
          </a:solidFill>
          <a:ln/>
        </p:spPr>
        <p:txBody>
          <a:bodyPr/>
          <a:lstStyle/>
          <a:p>
            <a:endParaRPr lang="en-US"/>
          </a:p>
        </p:txBody>
      </p:sp>
      <p:sp>
        <p:nvSpPr>
          <p:cNvPr id="8" name="Shape 5"/>
          <p:cNvSpPr/>
          <p:nvPr/>
        </p:nvSpPr>
        <p:spPr>
          <a:xfrm>
            <a:off x="7055287" y="4851916"/>
            <a:ext cx="519827" cy="519827"/>
          </a:xfrm>
          <a:prstGeom prst="roundRect">
            <a:avLst>
              <a:gd name="adj" fmla="val 13335"/>
            </a:avLst>
          </a:prstGeom>
          <a:solidFill>
            <a:srgbClr val="F6F0E4"/>
          </a:solidFill>
          <a:ln/>
        </p:spPr>
        <p:txBody>
          <a:bodyPr/>
          <a:lstStyle/>
          <a:p>
            <a:endParaRPr lang="en-US"/>
          </a:p>
        </p:txBody>
      </p:sp>
      <p:sp>
        <p:nvSpPr>
          <p:cNvPr id="9" name="Text 6"/>
          <p:cNvSpPr/>
          <p:nvPr/>
        </p:nvSpPr>
        <p:spPr>
          <a:xfrm>
            <a:off x="7233880" y="4938474"/>
            <a:ext cx="162520" cy="346591"/>
          </a:xfrm>
          <a:prstGeom prst="rect">
            <a:avLst/>
          </a:prstGeom>
          <a:noFill/>
          <a:ln/>
        </p:spPr>
        <p:txBody>
          <a:bodyPr wrap="none" rtlCol="0" anchor="t"/>
          <a:lstStyle/>
          <a:p>
            <a:pPr marL="0" indent="0" algn="ctr">
              <a:lnSpc>
                <a:spcPts val="2729"/>
              </a:lnSpc>
              <a:buNone/>
            </a:pPr>
            <a:r>
              <a:rPr lang="en-US" sz="2729" dirty="0">
                <a:solidFill>
                  <a:srgbClr val="124E73"/>
                </a:solidFill>
                <a:latin typeface="MuseoModerno" pitchFamily="34" charset="0"/>
                <a:ea typeface="MuseoModerno" pitchFamily="34" charset="-122"/>
                <a:cs typeface="MuseoModerno" pitchFamily="34" charset="-120"/>
              </a:rPr>
              <a:t>1</a:t>
            </a:r>
            <a:endParaRPr lang="en-US" sz="2729" dirty="0"/>
          </a:p>
        </p:txBody>
      </p:sp>
      <p:sp>
        <p:nvSpPr>
          <p:cNvPr id="10" name="Text 7"/>
          <p:cNvSpPr/>
          <p:nvPr/>
        </p:nvSpPr>
        <p:spPr>
          <a:xfrm>
            <a:off x="3156347" y="4822984"/>
            <a:ext cx="2888099" cy="360998"/>
          </a:xfrm>
          <a:prstGeom prst="rect">
            <a:avLst/>
          </a:prstGeom>
          <a:noFill/>
          <a:ln/>
        </p:spPr>
        <p:txBody>
          <a:bodyPr wrap="none" rtlCol="0" anchor="t"/>
          <a:lstStyle/>
          <a:p>
            <a:pPr marL="0" indent="0" algn="r">
              <a:lnSpc>
                <a:spcPts val="2843"/>
              </a:lnSpc>
              <a:buNone/>
            </a:pPr>
            <a:r>
              <a:rPr lang="en-US" sz="2274" dirty="0">
                <a:solidFill>
                  <a:srgbClr val="124E73"/>
                </a:solidFill>
                <a:latin typeface="MuseoModerno" pitchFamily="34" charset="0"/>
                <a:ea typeface="MuseoModerno" pitchFamily="34" charset="-122"/>
                <a:cs typeface="MuseoModerno" pitchFamily="34" charset="-120"/>
              </a:rPr>
              <a:t>Problem Statement</a:t>
            </a:r>
            <a:endParaRPr lang="en-US" sz="2274" dirty="0"/>
          </a:p>
        </p:txBody>
      </p:sp>
      <p:sp>
        <p:nvSpPr>
          <p:cNvPr id="11" name="Text 8"/>
          <p:cNvSpPr/>
          <p:nvPr/>
        </p:nvSpPr>
        <p:spPr>
          <a:xfrm>
            <a:off x="1004530" y="5322570"/>
            <a:ext cx="5039916" cy="739378"/>
          </a:xfrm>
          <a:prstGeom prst="rect">
            <a:avLst/>
          </a:prstGeom>
          <a:noFill/>
          <a:ln/>
        </p:spPr>
        <p:txBody>
          <a:bodyPr wrap="square" rtlCol="0" anchor="t"/>
          <a:lstStyle/>
          <a:p>
            <a:pPr marL="0" indent="0" algn="r">
              <a:lnSpc>
                <a:spcPts val="2911"/>
              </a:lnSpc>
              <a:buNone/>
            </a:pPr>
            <a:r>
              <a:rPr lang="en-US" sz="1819" dirty="0">
                <a:solidFill>
                  <a:srgbClr val="2B4150"/>
                </a:solidFill>
                <a:latin typeface="Source Sans Pro" pitchFamily="34" charset="0"/>
                <a:ea typeface="Source Sans Pro" pitchFamily="34" charset="-122"/>
                <a:cs typeface="Source Sans Pro" pitchFamily="34" charset="-120"/>
              </a:rPr>
              <a:t>Clearly define the challenge or question you aim to answer.</a:t>
            </a:r>
            <a:endParaRPr lang="en-US" sz="1819" dirty="0"/>
          </a:p>
        </p:txBody>
      </p:sp>
      <p:sp>
        <p:nvSpPr>
          <p:cNvPr id="12" name="Shape 9"/>
          <p:cNvSpPr/>
          <p:nvPr/>
        </p:nvSpPr>
        <p:spPr>
          <a:xfrm>
            <a:off x="7575113" y="6252567"/>
            <a:ext cx="808673" cy="28813"/>
          </a:xfrm>
          <a:prstGeom prst="rect">
            <a:avLst/>
          </a:prstGeom>
          <a:solidFill>
            <a:srgbClr val="325F7B"/>
          </a:solidFill>
          <a:ln/>
        </p:spPr>
        <p:txBody>
          <a:bodyPr/>
          <a:lstStyle/>
          <a:p>
            <a:endParaRPr lang="en-US"/>
          </a:p>
        </p:txBody>
      </p:sp>
      <p:sp>
        <p:nvSpPr>
          <p:cNvPr id="13" name="Shape 10"/>
          <p:cNvSpPr/>
          <p:nvPr/>
        </p:nvSpPr>
        <p:spPr>
          <a:xfrm>
            <a:off x="7055287" y="6007060"/>
            <a:ext cx="519827" cy="519827"/>
          </a:xfrm>
          <a:prstGeom prst="roundRect">
            <a:avLst>
              <a:gd name="adj" fmla="val 13335"/>
            </a:avLst>
          </a:prstGeom>
          <a:solidFill>
            <a:srgbClr val="F6F0E4"/>
          </a:solidFill>
          <a:ln/>
        </p:spPr>
        <p:txBody>
          <a:bodyPr/>
          <a:lstStyle/>
          <a:p>
            <a:endParaRPr lang="en-US"/>
          </a:p>
        </p:txBody>
      </p:sp>
      <p:sp>
        <p:nvSpPr>
          <p:cNvPr id="14" name="Text 11"/>
          <p:cNvSpPr/>
          <p:nvPr/>
        </p:nvSpPr>
        <p:spPr>
          <a:xfrm>
            <a:off x="7218878" y="6093619"/>
            <a:ext cx="192643" cy="346591"/>
          </a:xfrm>
          <a:prstGeom prst="rect">
            <a:avLst/>
          </a:prstGeom>
          <a:noFill/>
          <a:ln/>
        </p:spPr>
        <p:txBody>
          <a:bodyPr wrap="none" rtlCol="0" anchor="t"/>
          <a:lstStyle/>
          <a:p>
            <a:pPr marL="0" indent="0" algn="ctr">
              <a:lnSpc>
                <a:spcPts val="2729"/>
              </a:lnSpc>
              <a:buNone/>
            </a:pPr>
            <a:r>
              <a:rPr lang="en-US" sz="2729" dirty="0">
                <a:solidFill>
                  <a:srgbClr val="124E73"/>
                </a:solidFill>
                <a:latin typeface="MuseoModerno" pitchFamily="34" charset="0"/>
                <a:ea typeface="MuseoModerno" pitchFamily="34" charset="-122"/>
                <a:cs typeface="MuseoModerno" pitchFamily="34" charset="-120"/>
              </a:rPr>
              <a:t>2</a:t>
            </a:r>
            <a:endParaRPr lang="en-US" sz="2729" dirty="0"/>
          </a:p>
        </p:txBody>
      </p:sp>
      <p:sp>
        <p:nvSpPr>
          <p:cNvPr id="15" name="Text 12"/>
          <p:cNvSpPr/>
          <p:nvPr/>
        </p:nvSpPr>
        <p:spPr>
          <a:xfrm>
            <a:off x="8585954" y="5978128"/>
            <a:ext cx="2888099" cy="360998"/>
          </a:xfrm>
          <a:prstGeom prst="rect">
            <a:avLst/>
          </a:prstGeom>
          <a:noFill/>
          <a:ln/>
        </p:spPr>
        <p:txBody>
          <a:bodyPr wrap="none" rtlCol="0" anchor="t"/>
          <a:lstStyle/>
          <a:p>
            <a:pPr marL="0" indent="0" algn="l">
              <a:lnSpc>
                <a:spcPts val="2843"/>
              </a:lnSpc>
              <a:buNone/>
            </a:pPr>
            <a:r>
              <a:rPr lang="en-US" sz="2274" dirty="0">
                <a:solidFill>
                  <a:srgbClr val="124E73"/>
                </a:solidFill>
                <a:latin typeface="MuseoModerno" pitchFamily="34" charset="0"/>
                <a:ea typeface="MuseoModerno" pitchFamily="34" charset="-122"/>
                <a:cs typeface="MuseoModerno" pitchFamily="34" charset="-120"/>
              </a:rPr>
              <a:t>Objective</a:t>
            </a:r>
            <a:endParaRPr lang="en-US" sz="2274" dirty="0"/>
          </a:p>
        </p:txBody>
      </p:sp>
      <p:sp>
        <p:nvSpPr>
          <p:cNvPr id="16" name="Text 13"/>
          <p:cNvSpPr/>
          <p:nvPr/>
        </p:nvSpPr>
        <p:spPr>
          <a:xfrm>
            <a:off x="8585954" y="6477714"/>
            <a:ext cx="5039916" cy="369689"/>
          </a:xfrm>
          <a:prstGeom prst="rect">
            <a:avLst/>
          </a:prstGeom>
          <a:noFill/>
          <a:ln/>
        </p:spPr>
        <p:txBody>
          <a:bodyPr wrap="none" rtlCol="0" anchor="t"/>
          <a:lstStyle/>
          <a:p>
            <a:pPr marL="0" indent="0" algn="l">
              <a:lnSpc>
                <a:spcPts val="2911"/>
              </a:lnSpc>
              <a:buNone/>
            </a:pPr>
            <a:r>
              <a:rPr lang="en-US" sz="1819" dirty="0">
                <a:solidFill>
                  <a:srgbClr val="2B4150"/>
                </a:solidFill>
                <a:latin typeface="Source Sans Pro" pitchFamily="34" charset="0"/>
                <a:ea typeface="Source Sans Pro" pitchFamily="34" charset="-122"/>
                <a:cs typeface="Source Sans Pro" pitchFamily="34" charset="-120"/>
              </a:rPr>
              <a:t>Specify what you want to achieve with the analysis.</a:t>
            </a:r>
            <a:endParaRPr lang="en-US" sz="181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sp>
        <p:nvSpPr>
          <p:cNvPr id="4" name="Text 2"/>
          <p:cNvSpPr/>
          <p:nvPr/>
        </p:nvSpPr>
        <p:spPr>
          <a:xfrm>
            <a:off x="864037" y="1821775"/>
            <a:ext cx="6172200" cy="771525"/>
          </a:xfrm>
          <a:prstGeom prst="rect">
            <a:avLst/>
          </a:prstGeom>
          <a:noFill/>
          <a:ln/>
        </p:spPr>
        <p:txBody>
          <a:bodyPr wrap="none" rtlCol="0" anchor="t"/>
          <a:lstStyle/>
          <a:p>
            <a:pPr marL="0" indent="0">
              <a:lnSpc>
                <a:spcPts val="6075"/>
              </a:lnSpc>
              <a:buNone/>
            </a:pPr>
            <a:r>
              <a:rPr lang="en-US" sz="4860" b="1" dirty="0">
                <a:solidFill>
                  <a:srgbClr val="124E73"/>
                </a:solidFill>
                <a:latin typeface="MuseoModerno" pitchFamily="34" charset="0"/>
                <a:ea typeface="MuseoModerno" pitchFamily="34" charset="-122"/>
                <a:cs typeface="MuseoModerno" pitchFamily="34" charset="-120"/>
              </a:rPr>
              <a:t>Problem Statement</a:t>
            </a:r>
            <a:endParaRPr lang="en-US" sz="4860" dirty="0"/>
          </a:p>
        </p:txBody>
      </p:sp>
      <p:sp>
        <p:nvSpPr>
          <p:cNvPr id="5" name="Text 3"/>
          <p:cNvSpPr/>
          <p:nvPr/>
        </p:nvSpPr>
        <p:spPr>
          <a:xfrm>
            <a:off x="864037" y="3087053"/>
            <a:ext cx="12902327" cy="1975247"/>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The retail industry faces challenges in understanding sales fluctuations due to unpredictable market forces and customer behavior. A global superstore must base its decisions on data to effectively manage inventory, satisfy customers, and increase profitability. This project aims to apply statistical tools to historical sales data to uncover insights that aid business decision-making. The primary focus is on exploring sales trends, customer segmentation, product performance, sales forecasting, shipping and delivery impacts, regional sales differences, and profitability analysis.</a:t>
            </a:r>
            <a:endParaRPr lang="en-US" sz="1944" dirty="0"/>
          </a:p>
        </p:txBody>
      </p:sp>
      <p:sp>
        <p:nvSpPr>
          <p:cNvPr id="6" name="Text 4"/>
          <p:cNvSpPr/>
          <p:nvPr/>
        </p:nvSpPr>
        <p:spPr>
          <a:xfrm>
            <a:off x="864037" y="5339953"/>
            <a:ext cx="12902327" cy="395049"/>
          </a:xfrm>
          <a:prstGeom prst="rect">
            <a:avLst/>
          </a:prstGeom>
          <a:noFill/>
          <a:ln/>
        </p:spPr>
        <p:txBody>
          <a:bodyPr wrap="none" rtlCol="0" anchor="t"/>
          <a:lstStyle/>
          <a:p>
            <a:pPr marL="0" indent="0">
              <a:lnSpc>
                <a:spcPts val="3110"/>
              </a:lnSpc>
              <a:buNone/>
            </a:pPr>
            <a:endParaRPr lang="en-US" sz="1944" dirty="0"/>
          </a:p>
        </p:txBody>
      </p:sp>
      <p:sp>
        <p:nvSpPr>
          <p:cNvPr id="7" name="Text 5"/>
          <p:cNvSpPr/>
          <p:nvPr/>
        </p:nvSpPr>
        <p:spPr>
          <a:xfrm>
            <a:off x="864037" y="6012656"/>
            <a:ext cx="12902327" cy="395049"/>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sp>
        <p:nvSpPr>
          <p:cNvPr id="4" name="Text 2"/>
          <p:cNvSpPr/>
          <p:nvPr/>
        </p:nvSpPr>
        <p:spPr>
          <a:xfrm>
            <a:off x="864037" y="1642943"/>
            <a:ext cx="10428565" cy="771525"/>
          </a:xfrm>
          <a:prstGeom prst="rect">
            <a:avLst/>
          </a:prstGeom>
          <a:noFill/>
          <a:ln/>
        </p:spPr>
        <p:txBody>
          <a:bodyPr wrap="none" rtlCol="0" anchor="t"/>
          <a:lstStyle/>
          <a:p>
            <a:pPr marL="0" indent="0">
              <a:lnSpc>
                <a:spcPts val="6075"/>
              </a:lnSpc>
              <a:buNone/>
            </a:pPr>
            <a:r>
              <a:rPr lang="en-US" sz="4860" b="1" dirty="0">
                <a:solidFill>
                  <a:srgbClr val="124E73"/>
                </a:solidFill>
                <a:latin typeface="MuseoModerno" pitchFamily="34" charset="0"/>
                <a:ea typeface="MuseoModerno" pitchFamily="34" charset="-122"/>
                <a:cs typeface="MuseoModerno" pitchFamily="34" charset="-120"/>
              </a:rPr>
              <a:t>Problem Statement and objective :</a:t>
            </a:r>
            <a:endParaRPr lang="en-US" sz="4860" dirty="0"/>
          </a:p>
        </p:txBody>
      </p:sp>
      <p:sp>
        <p:nvSpPr>
          <p:cNvPr id="5" name="Text 3"/>
          <p:cNvSpPr/>
          <p:nvPr/>
        </p:nvSpPr>
        <p:spPr>
          <a:xfrm>
            <a:off x="1258967" y="2908221"/>
            <a:ext cx="12507397" cy="395049"/>
          </a:xfrm>
          <a:prstGeom prst="rect">
            <a:avLst/>
          </a:prstGeom>
          <a:noFill/>
          <a:ln/>
        </p:spPr>
        <p:txBody>
          <a:bodyPr wrap="none" rtlCol="0" anchor="t"/>
          <a:lstStyle/>
          <a:p>
            <a:pPr marL="342900" indent="-342900" algn="l">
              <a:lnSpc>
                <a:spcPts val="3110"/>
              </a:lnSpc>
              <a:buSzPct val="100000"/>
              <a:buFont typeface="+mj-lt"/>
              <a:buAutoNum type="arabicPeriod"/>
            </a:pPr>
            <a:r>
              <a:rPr lang="en-US" sz="1944" dirty="0">
                <a:solidFill>
                  <a:srgbClr val="2B4150"/>
                </a:solidFill>
                <a:latin typeface="Source Sans Pro" pitchFamily="34" charset="0"/>
                <a:ea typeface="Source Sans Pro" pitchFamily="34" charset="-122"/>
                <a:cs typeface="Source Sans Pro" pitchFamily="34" charset="-120"/>
              </a:rPr>
              <a:t>Sales Trends : Analyzing sales trends over a four-year period.</a:t>
            </a:r>
            <a:endParaRPr lang="en-US" sz="1944" dirty="0"/>
          </a:p>
        </p:txBody>
      </p:sp>
      <p:sp>
        <p:nvSpPr>
          <p:cNvPr id="6" name="Text 4"/>
          <p:cNvSpPr/>
          <p:nvPr/>
        </p:nvSpPr>
        <p:spPr>
          <a:xfrm>
            <a:off x="1258967" y="3389590"/>
            <a:ext cx="12507397" cy="395049"/>
          </a:xfrm>
          <a:prstGeom prst="rect">
            <a:avLst/>
          </a:prstGeom>
          <a:noFill/>
          <a:ln/>
        </p:spPr>
        <p:txBody>
          <a:bodyPr wrap="none" rtlCol="0" anchor="t"/>
          <a:lstStyle/>
          <a:p>
            <a:pPr marL="342900" indent="-342900" algn="l">
              <a:lnSpc>
                <a:spcPts val="3110"/>
              </a:lnSpc>
              <a:buSzPct val="100000"/>
              <a:buFont typeface="+mj-lt"/>
              <a:buAutoNum type="arabicPeriod" startAt="2"/>
            </a:pPr>
            <a:r>
              <a:rPr lang="en-US" sz="1944" dirty="0">
                <a:solidFill>
                  <a:srgbClr val="2B4150"/>
                </a:solidFill>
                <a:latin typeface="Source Sans Pro" pitchFamily="34" charset="0"/>
                <a:ea typeface="Source Sans Pro" pitchFamily="34" charset="-122"/>
                <a:cs typeface="Source Sans Pro" pitchFamily="34" charset="-120"/>
              </a:rPr>
              <a:t>Customer Segmentation:Segmenting customers based on purchase behaviors.</a:t>
            </a:r>
            <a:endParaRPr lang="en-US" sz="1944" dirty="0"/>
          </a:p>
        </p:txBody>
      </p:sp>
      <p:sp>
        <p:nvSpPr>
          <p:cNvPr id="7" name="Text 5"/>
          <p:cNvSpPr/>
          <p:nvPr/>
        </p:nvSpPr>
        <p:spPr>
          <a:xfrm>
            <a:off x="1258967" y="3870960"/>
            <a:ext cx="12507397" cy="395049"/>
          </a:xfrm>
          <a:prstGeom prst="rect">
            <a:avLst/>
          </a:prstGeom>
          <a:noFill/>
          <a:ln/>
        </p:spPr>
        <p:txBody>
          <a:bodyPr wrap="none" rtlCol="0" anchor="t"/>
          <a:lstStyle/>
          <a:p>
            <a:pPr marL="342900" indent="-342900" algn="l">
              <a:lnSpc>
                <a:spcPts val="3110"/>
              </a:lnSpc>
              <a:buSzPct val="100000"/>
              <a:buFont typeface="+mj-lt"/>
              <a:buAutoNum type="arabicPeriod" startAt="3"/>
            </a:pPr>
            <a:r>
              <a:rPr lang="en-US" sz="1944" dirty="0">
                <a:solidFill>
                  <a:srgbClr val="2B4150"/>
                </a:solidFill>
                <a:latin typeface="Source Sans Pro" pitchFamily="34" charset="0"/>
                <a:ea typeface="Source Sans Pro" pitchFamily="34" charset="-122"/>
                <a:cs typeface="Source Sans Pro" pitchFamily="34" charset="-120"/>
              </a:rPr>
              <a:t>Product Performance :Evaluating the performance of different product categories and sub-categories.</a:t>
            </a:r>
            <a:endParaRPr lang="en-US" sz="1944" dirty="0"/>
          </a:p>
        </p:txBody>
      </p:sp>
      <p:sp>
        <p:nvSpPr>
          <p:cNvPr id="8" name="Text 6"/>
          <p:cNvSpPr/>
          <p:nvPr/>
        </p:nvSpPr>
        <p:spPr>
          <a:xfrm>
            <a:off x="1258967" y="4352330"/>
            <a:ext cx="12507397" cy="395049"/>
          </a:xfrm>
          <a:prstGeom prst="rect">
            <a:avLst/>
          </a:prstGeom>
          <a:noFill/>
          <a:ln/>
        </p:spPr>
        <p:txBody>
          <a:bodyPr wrap="none" rtlCol="0" anchor="t"/>
          <a:lstStyle/>
          <a:p>
            <a:pPr marL="342900" indent="-342900" algn="l">
              <a:lnSpc>
                <a:spcPts val="3110"/>
              </a:lnSpc>
              <a:buSzPct val="100000"/>
              <a:buFont typeface="+mj-lt"/>
              <a:buAutoNum type="arabicPeriod" startAt="4"/>
            </a:pPr>
            <a:r>
              <a:rPr lang="en-US" sz="1944" dirty="0">
                <a:solidFill>
                  <a:srgbClr val="2B4150"/>
                </a:solidFill>
                <a:latin typeface="Source Sans Pro" pitchFamily="34" charset="0"/>
                <a:ea typeface="Source Sans Pro" pitchFamily="34" charset="-122"/>
                <a:cs typeface="Source Sans Pro" pitchFamily="34" charset="-120"/>
              </a:rPr>
              <a:t>Sales Forecasting: Forecasting future sales for accurate inventory ordering.</a:t>
            </a:r>
            <a:endParaRPr lang="en-US" sz="1944" dirty="0"/>
          </a:p>
        </p:txBody>
      </p:sp>
      <p:sp>
        <p:nvSpPr>
          <p:cNvPr id="9" name="Text 7"/>
          <p:cNvSpPr/>
          <p:nvPr/>
        </p:nvSpPr>
        <p:spPr>
          <a:xfrm>
            <a:off x="1258967" y="4833699"/>
            <a:ext cx="12507397" cy="790099"/>
          </a:xfrm>
          <a:prstGeom prst="rect">
            <a:avLst/>
          </a:prstGeom>
          <a:noFill/>
          <a:ln/>
        </p:spPr>
        <p:txBody>
          <a:bodyPr wrap="square" rtlCol="0" anchor="t"/>
          <a:lstStyle/>
          <a:p>
            <a:pPr marL="342900" indent="-342900" algn="l">
              <a:lnSpc>
                <a:spcPts val="3110"/>
              </a:lnSpc>
              <a:buSzPct val="100000"/>
              <a:buFont typeface="+mj-lt"/>
              <a:buAutoNum type="arabicPeriod" startAt="5"/>
            </a:pPr>
            <a:r>
              <a:rPr lang="en-US" sz="1944" dirty="0">
                <a:solidFill>
                  <a:srgbClr val="2B4150"/>
                </a:solidFill>
                <a:latin typeface="Source Sans Pro" pitchFamily="34" charset="0"/>
                <a:ea typeface="Source Sans Pro" pitchFamily="34" charset="-122"/>
                <a:cs typeface="Source Sans Pro" pitchFamily="34" charset="-120"/>
              </a:rPr>
              <a:t>Shipping and Delivery Impact : Assessing the impact of shipping modes and delivery times on customer satisfaction and sales.</a:t>
            </a:r>
            <a:endParaRPr lang="en-US" sz="1944" dirty="0"/>
          </a:p>
        </p:txBody>
      </p:sp>
      <p:sp>
        <p:nvSpPr>
          <p:cNvPr id="10" name="Text 8"/>
          <p:cNvSpPr/>
          <p:nvPr/>
        </p:nvSpPr>
        <p:spPr>
          <a:xfrm>
            <a:off x="1258967" y="5710118"/>
            <a:ext cx="12507397" cy="395049"/>
          </a:xfrm>
          <a:prstGeom prst="rect">
            <a:avLst/>
          </a:prstGeom>
          <a:noFill/>
          <a:ln/>
        </p:spPr>
        <p:txBody>
          <a:bodyPr wrap="none" rtlCol="0" anchor="t"/>
          <a:lstStyle/>
          <a:p>
            <a:pPr marL="342900" indent="-342900" algn="l">
              <a:lnSpc>
                <a:spcPts val="3110"/>
              </a:lnSpc>
              <a:buSzPct val="100000"/>
              <a:buFont typeface="+mj-lt"/>
              <a:buAutoNum type="arabicPeriod" startAt="6"/>
            </a:pPr>
            <a:r>
              <a:rPr lang="en-US" sz="1944" dirty="0">
                <a:solidFill>
                  <a:srgbClr val="2B4150"/>
                </a:solidFill>
                <a:latin typeface="Source Sans Pro" pitchFamily="34" charset="0"/>
                <a:ea typeface="Source Sans Pro" pitchFamily="34" charset="-122"/>
                <a:cs typeface="Source Sans Pro" pitchFamily="34" charset="-120"/>
              </a:rPr>
              <a:t>Geographic Analysis: Comparing sales across different regions. </a:t>
            </a:r>
            <a:endParaRPr lang="en-US" sz="1944" dirty="0"/>
          </a:p>
        </p:txBody>
      </p:sp>
      <p:sp>
        <p:nvSpPr>
          <p:cNvPr id="11" name="Text 9"/>
          <p:cNvSpPr/>
          <p:nvPr/>
        </p:nvSpPr>
        <p:spPr>
          <a:xfrm>
            <a:off x="1258967" y="6191488"/>
            <a:ext cx="12507397" cy="395049"/>
          </a:xfrm>
          <a:prstGeom prst="rect">
            <a:avLst/>
          </a:prstGeom>
          <a:noFill/>
          <a:ln/>
        </p:spPr>
        <p:txBody>
          <a:bodyPr wrap="none" rtlCol="0" anchor="t"/>
          <a:lstStyle/>
          <a:p>
            <a:pPr marL="342900" indent="-342900" algn="l">
              <a:lnSpc>
                <a:spcPts val="3110"/>
              </a:lnSpc>
              <a:buSzPct val="100000"/>
              <a:buFont typeface="+mj-lt"/>
              <a:buAutoNum type="arabicPeriod" startAt="7"/>
            </a:pPr>
            <a:r>
              <a:rPr lang="en-US" sz="1944" dirty="0">
                <a:solidFill>
                  <a:srgbClr val="2B4150"/>
                </a:solidFill>
                <a:latin typeface="Source Sans Pro" pitchFamily="34" charset="0"/>
                <a:ea typeface="Source Sans Pro" pitchFamily="34" charset="-122"/>
                <a:cs typeface="Source Sans Pro" pitchFamily="34" charset="-120"/>
              </a:rPr>
              <a:t>Profitability Analysis : identifying the most profitable product categories and customer segments.</a:t>
            </a:r>
            <a:endParaRPr lang="en-US" sz="194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860822"/>
            <a:ext cx="7415927" cy="1543050"/>
          </a:xfrm>
          <a:prstGeom prst="rect">
            <a:avLst/>
          </a:prstGeom>
          <a:noFill/>
          <a:ln/>
        </p:spPr>
        <p:txBody>
          <a:bodyPr wrap="square" rtlCol="0" anchor="t"/>
          <a:lstStyle/>
          <a:p>
            <a:pPr marL="0" indent="0">
              <a:lnSpc>
                <a:spcPts val="6075"/>
              </a:lnSpc>
              <a:buNone/>
            </a:pPr>
            <a:r>
              <a:rPr lang="en-US" sz="4860" dirty="0">
                <a:solidFill>
                  <a:srgbClr val="124E73"/>
                </a:solidFill>
                <a:latin typeface="MuseoModerno" pitchFamily="34" charset="0"/>
                <a:ea typeface="MuseoModerno" pitchFamily="34" charset="-122"/>
                <a:cs typeface="MuseoModerno" pitchFamily="34" charset="-120"/>
              </a:rPr>
              <a:t>Data Cleaning and Preprocessing</a:t>
            </a:r>
            <a:endParaRPr lang="en-US" sz="4860" dirty="0"/>
          </a:p>
        </p:txBody>
      </p:sp>
      <p:sp>
        <p:nvSpPr>
          <p:cNvPr id="6" name="Text 3"/>
          <p:cNvSpPr/>
          <p:nvPr/>
        </p:nvSpPr>
        <p:spPr>
          <a:xfrm>
            <a:off x="6350437" y="2774156"/>
            <a:ext cx="7415927" cy="1185148"/>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Data cleaning involves identifying and correcting errors, inconsistencies, and missing values in the dataset. Preprocessing transforms the data into a format suitable for analysis.</a:t>
            </a:r>
            <a:endParaRPr lang="en-US" sz="1944" dirty="0"/>
          </a:p>
        </p:txBody>
      </p:sp>
      <p:sp>
        <p:nvSpPr>
          <p:cNvPr id="7" name="Shape 4"/>
          <p:cNvSpPr/>
          <p:nvPr/>
        </p:nvSpPr>
        <p:spPr>
          <a:xfrm>
            <a:off x="6705362" y="4236958"/>
            <a:ext cx="30837" cy="3131820"/>
          </a:xfrm>
          <a:prstGeom prst="rect">
            <a:avLst/>
          </a:prstGeom>
          <a:solidFill>
            <a:srgbClr val="325F7B"/>
          </a:solidFill>
          <a:ln/>
        </p:spPr>
        <p:txBody>
          <a:bodyPr/>
          <a:lstStyle/>
          <a:p>
            <a:endParaRPr lang="en-US"/>
          </a:p>
        </p:txBody>
      </p:sp>
      <p:sp>
        <p:nvSpPr>
          <p:cNvPr id="8" name="Shape 5"/>
          <p:cNvSpPr/>
          <p:nvPr/>
        </p:nvSpPr>
        <p:spPr>
          <a:xfrm>
            <a:off x="6998434" y="4776847"/>
            <a:ext cx="864037" cy="30837"/>
          </a:xfrm>
          <a:prstGeom prst="rect">
            <a:avLst/>
          </a:prstGeom>
          <a:solidFill>
            <a:srgbClr val="325F7B"/>
          </a:solidFill>
          <a:ln/>
        </p:spPr>
        <p:txBody>
          <a:bodyPr/>
          <a:lstStyle/>
          <a:p>
            <a:endParaRPr lang="en-US"/>
          </a:p>
        </p:txBody>
      </p:sp>
      <p:sp>
        <p:nvSpPr>
          <p:cNvPr id="9" name="Shape 6"/>
          <p:cNvSpPr/>
          <p:nvPr/>
        </p:nvSpPr>
        <p:spPr>
          <a:xfrm>
            <a:off x="6443008" y="4514612"/>
            <a:ext cx="555427" cy="555427"/>
          </a:xfrm>
          <a:prstGeom prst="roundRect">
            <a:avLst>
              <a:gd name="adj" fmla="val 13335"/>
            </a:avLst>
          </a:prstGeom>
          <a:solidFill>
            <a:srgbClr val="F6F0E4"/>
          </a:solidFill>
          <a:ln/>
        </p:spPr>
        <p:txBody>
          <a:bodyPr/>
          <a:lstStyle/>
          <a:p>
            <a:endParaRPr lang="en-US"/>
          </a:p>
        </p:txBody>
      </p:sp>
      <p:sp>
        <p:nvSpPr>
          <p:cNvPr id="10" name="Text 7"/>
          <p:cNvSpPr/>
          <p:nvPr/>
        </p:nvSpPr>
        <p:spPr>
          <a:xfrm>
            <a:off x="6633865" y="4607123"/>
            <a:ext cx="173712" cy="370284"/>
          </a:xfrm>
          <a:prstGeom prst="rect">
            <a:avLst/>
          </a:prstGeom>
          <a:noFill/>
          <a:ln/>
        </p:spPr>
        <p:txBody>
          <a:bodyPr wrap="none" rtlCol="0" anchor="t"/>
          <a:lstStyle/>
          <a:p>
            <a:pPr marL="0" indent="0" algn="ctr">
              <a:lnSpc>
                <a:spcPts val="2916"/>
              </a:lnSpc>
              <a:buNone/>
            </a:pPr>
            <a:r>
              <a:rPr lang="en-US" sz="2916" dirty="0">
                <a:solidFill>
                  <a:srgbClr val="124E73"/>
                </a:solidFill>
                <a:latin typeface="MuseoModerno" pitchFamily="34" charset="0"/>
                <a:ea typeface="MuseoModerno" pitchFamily="34" charset="-122"/>
                <a:cs typeface="MuseoModerno" pitchFamily="34" charset="-120"/>
              </a:rPr>
              <a:t>1</a:t>
            </a:r>
            <a:endParaRPr lang="en-US" sz="2916" dirty="0"/>
          </a:p>
        </p:txBody>
      </p:sp>
      <p:sp>
        <p:nvSpPr>
          <p:cNvPr id="11" name="Text 8"/>
          <p:cNvSpPr/>
          <p:nvPr/>
        </p:nvSpPr>
        <p:spPr>
          <a:xfrm>
            <a:off x="8078510" y="4483775"/>
            <a:ext cx="3086100" cy="385763"/>
          </a:xfrm>
          <a:prstGeom prst="rect">
            <a:avLst/>
          </a:prstGeom>
          <a:noFill/>
          <a:ln/>
        </p:spPr>
        <p:txBody>
          <a:bodyPr wrap="none" rtlCol="0" anchor="t"/>
          <a:lstStyle/>
          <a:p>
            <a:pPr marL="0" indent="0" algn="l">
              <a:lnSpc>
                <a:spcPts val="3038"/>
              </a:lnSpc>
              <a:buNone/>
            </a:pPr>
            <a:r>
              <a:rPr lang="en-US" sz="2430" b="1" dirty="0">
                <a:solidFill>
                  <a:srgbClr val="124E73"/>
                </a:solidFill>
                <a:latin typeface="MuseoModerno" pitchFamily="34" charset="0"/>
                <a:ea typeface="MuseoModerno" pitchFamily="34" charset="-122"/>
                <a:cs typeface="MuseoModerno" pitchFamily="34" charset="-120"/>
              </a:rPr>
              <a:t>Data Collection</a:t>
            </a:r>
            <a:endParaRPr lang="en-US" sz="2430" dirty="0"/>
          </a:p>
        </p:txBody>
      </p:sp>
      <p:sp>
        <p:nvSpPr>
          <p:cNvPr id="12" name="Shape 9"/>
          <p:cNvSpPr/>
          <p:nvPr/>
        </p:nvSpPr>
        <p:spPr>
          <a:xfrm>
            <a:off x="6998434" y="5903059"/>
            <a:ext cx="864037" cy="30837"/>
          </a:xfrm>
          <a:prstGeom prst="rect">
            <a:avLst/>
          </a:prstGeom>
          <a:solidFill>
            <a:srgbClr val="325F7B"/>
          </a:solidFill>
          <a:ln/>
        </p:spPr>
        <p:txBody>
          <a:bodyPr/>
          <a:lstStyle/>
          <a:p>
            <a:endParaRPr lang="en-US"/>
          </a:p>
        </p:txBody>
      </p:sp>
      <p:sp>
        <p:nvSpPr>
          <p:cNvPr id="13" name="Shape 10"/>
          <p:cNvSpPr/>
          <p:nvPr/>
        </p:nvSpPr>
        <p:spPr>
          <a:xfrm>
            <a:off x="6443008" y="5640824"/>
            <a:ext cx="555427" cy="555427"/>
          </a:xfrm>
          <a:prstGeom prst="roundRect">
            <a:avLst>
              <a:gd name="adj" fmla="val 13335"/>
            </a:avLst>
          </a:prstGeom>
          <a:solidFill>
            <a:srgbClr val="F6F0E4"/>
          </a:solidFill>
          <a:ln/>
        </p:spPr>
        <p:txBody>
          <a:bodyPr/>
          <a:lstStyle/>
          <a:p>
            <a:endParaRPr lang="en-US"/>
          </a:p>
        </p:txBody>
      </p:sp>
      <p:sp>
        <p:nvSpPr>
          <p:cNvPr id="14" name="Text 11"/>
          <p:cNvSpPr/>
          <p:nvPr/>
        </p:nvSpPr>
        <p:spPr>
          <a:xfrm>
            <a:off x="6617672" y="5733336"/>
            <a:ext cx="205978" cy="370284"/>
          </a:xfrm>
          <a:prstGeom prst="rect">
            <a:avLst/>
          </a:prstGeom>
          <a:noFill/>
          <a:ln/>
        </p:spPr>
        <p:txBody>
          <a:bodyPr wrap="none" rtlCol="0" anchor="t"/>
          <a:lstStyle/>
          <a:p>
            <a:pPr marL="0" indent="0" algn="ctr">
              <a:lnSpc>
                <a:spcPts val="2916"/>
              </a:lnSpc>
              <a:buNone/>
            </a:pPr>
            <a:r>
              <a:rPr lang="en-US" sz="2916" dirty="0">
                <a:solidFill>
                  <a:srgbClr val="124E73"/>
                </a:solidFill>
                <a:latin typeface="MuseoModerno" pitchFamily="34" charset="0"/>
                <a:ea typeface="MuseoModerno" pitchFamily="34" charset="-122"/>
                <a:cs typeface="MuseoModerno" pitchFamily="34" charset="-120"/>
              </a:rPr>
              <a:t>2</a:t>
            </a:r>
            <a:endParaRPr lang="en-US" sz="2916" dirty="0"/>
          </a:p>
        </p:txBody>
      </p:sp>
      <p:sp>
        <p:nvSpPr>
          <p:cNvPr id="15" name="Text 12"/>
          <p:cNvSpPr/>
          <p:nvPr/>
        </p:nvSpPr>
        <p:spPr>
          <a:xfrm>
            <a:off x="8078510" y="5609987"/>
            <a:ext cx="3086100" cy="385763"/>
          </a:xfrm>
          <a:prstGeom prst="rect">
            <a:avLst/>
          </a:prstGeom>
          <a:noFill/>
          <a:ln/>
        </p:spPr>
        <p:txBody>
          <a:bodyPr wrap="none" rtlCol="0" anchor="t"/>
          <a:lstStyle/>
          <a:p>
            <a:pPr marL="0" indent="0" algn="l">
              <a:lnSpc>
                <a:spcPts val="3038"/>
              </a:lnSpc>
              <a:buNone/>
            </a:pPr>
            <a:r>
              <a:rPr lang="en-US" sz="2430" b="1" dirty="0">
                <a:solidFill>
                  <a:srgbClr val="124E73"/>
                </a:solidFill>
                <a:latin typeface="MuseoModerno" pitchFamily="34" charset="0"/>
                <a:ea typeface="MuseoModerno" pitchFamily="34" charset="-122"/>
                <a:cs typeface="MuseoModerno" pitchFamily="34" charset="-120"/>
              </a:rPr>
              <a:t>Data cleaning </a:t>
            </a:r>
            <a:endParaRPr lang="en-US" sz="2430" dirty="0"/>
          </a:p>
        </p:txBody>
      </p:sp>
      <p:sp>
        <p:nvSpPr>
          <p:cNvPr id="16" name="Shape 13"/>
          <p:cNvSpPr/>
          <p:nvPr/>
        </p:nvSpPr>
        <p:spPr>
          <a:xfrm>
            <a:off x="6998434" y="7029271"/>
            <a:ext cx="864037" cy="30837"/>
          </a:xfrm>
          <a:prstGeom prst="rect">
            <a:avLst/>
          </a:prstGeom>
          <a:solidFill>
            <a:srgbClr val="325F7B"/>
          </a:solidFill>
          <a:ln/>
        </p:spPr>
        <p:txBody>
          <a:bodyPr/>
          <a:lstStyle/>
          <a:p>
            <a:endParaRPr lang="en-US"/>
          </a:p>
        </p:txBody>
      </p:sp>
      <p:sp>
        <p:nvSpPr>
          <p:cNvPr id="17" name="Shape 14"/>
          <p:cNvSpPr/>
          <p:nvPr/>
        </p:nvSpPr>
        <p:spPr>
          <a:xfrm>
            <a:off x="6443008" y="6767036"/>
            <a:ext cx="555427" cy="555427"/>
          </a:xfrm>
          <a:prstGeom prst="roundRect">
            <a:avLst>
              <a:gd name="adj" fmla="val 13335"/>
            </a:avLst>
          </a:prstGeom>
          <a:solidFill>
            <a:srgbClr val="F6F0E4"/>
          </a:solidFill>
          <a:ln/>
        </p:spPr>
        <p:txBody>
          <a:bodyPr/>
          <a:lstStyle/>
          <a:p>
            <a:endParaRPr lang="en-US"/>
          </a:p>
        </p:txBody>
      </p:sp>
      <p:sp>
        <p:nvSpPr>
          <p:cNvPr id="18" name="Text 15"/>
          <p:cNvSpPr/>
          <p:nvPr/>
        </p:nvSpPr>
        <p:spPr>
          <a:xfrm>
            <a:off x="6616601" y="6859548"/>
            <a:ext cx="208121" cy="370284"/>
          </a:xfrm>
          <a:prstGeom prst="rect">
            <a:avLst/>
          </a:prstGeom>
          <a:noFill/>
          <a:ln/>
        </p:spPr>
        <p:txBody>
          <a:bodyPr wrap="none" rtlCol="0" anchor="t"/>
          <a:lstStyle/>
          <a:p>
            <a:pPr marL="0" indent="0" algn="ctr">
              <a:lnSpc>
                <a:spcPts val="2916"/>
              </a:lnSpc>
              <a:buNone/>
            </a:pPr>
            <a:r>
              <a:rPr lang="en-US" sz="2916" dirty="0">
                <a:solidFill>
                  <a:srgbClr val="124E73"/>
                </a:solidFill>
                <a:latin typeface="MuseoModerno" pitchFamily="34" charset="0"/>
                <a:ea typeface="MuseoModerno" pitchFamily="34" charset="-122"/>
                <a:cs typeface="MuseoModerno" pitchFamily="34" charset="-120"/>
              </a:rPr>
              <a:t>3</a:t>
            </a:r>
            <a:endParaRPr lang="en-US" sz="2916" dirty="0"/>
          </a:p>
        </p:txBody>
      </p:sp>
      <p:sp>
        <p:nvSpPr>
          <p:cNvPr id="19" name="Text 16"/>
          <p:cNvSpPr/>
          <p:nvPr/>
        </p:nvSpPr>
        <p:spPr>
          <a:xfrm>
            <a:off x="8078510" y="6736199"/>
            <a:ext cx="3086100" cy="385763"/>
          </a:xfrm>
          <a:prstGeom prst="rect">
            <a:avLst/>
          </a:prstGeom>
          <a:noFill/>
          <a:ln/>
        </p:spPr>
        <p:txBody>
          <a:bodyPr wrap="none" rtlCol="0" anchor="t"/>
          <a:lstStyle/>
          <a:p>
            <a:pPr marL="0" indent="0" algn="l">
              <a:lnSpc>
                <a:spcPts val="3038"/>
              </a:lnSpc>
              <a:buNone/>
            </a:pPr>
            <a:r>
              <a:rPr lang="en-US" sz="2430" b="1" dirty="0">
                <a:solidFill>
                  <a:srgbClr val="124E73"/>
                </a:solidFill>
                <a:latin typeface="MuseoModerno" pitchFamily="34" charset="0"/>
                <a:ea typeface="MuseoModerno" pitchFamily="34" charset="-122"/>
                <a:cs typeface="MuseoModerno" pitchFamily="34" charset="-120"/>
              </a:rPr>
              <a:t>Feature Engineering</a:t>
            </a:r>
            <a:endParaRPr lang="en-US" sz="243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txBody>
          <a:bodyPr/>
          <a:lstStyle/>
          <a:p>
            <a:endParaRPr lang="en-US"/>
          </a:p>
        </p:txBody>
      </p:sp>
      <p:sp>
        <p:nvSpPr>
          <p:cNvPr id="3" name="Shape 1"/>
          <p:cNvSpPr/>
          <p:nvPr/>
        </p:nvSpPr>
        <p:spPr>
          <a:xfrm>
            <a:off x="0" y="0"/>
            <a:ext cx="14630400" cy="8229600"/>
          </a:xfrm>
          <a:prstGeom prst="rect">
            <a:avLst/>
          </a:prstGeom>
          <a:solidFill>
            <a:srgbClr val="FFFCF5"/>
          </a:solidFill>
          <a:ln/>
        </p:spPr>
        <p:txBody>
          <a:bodyPr/>
          <a:lstStyle/>
          <a:p>
            <a:endParaRPr lang="en-US"/>
          </a:p>
        </p:txBody>
      </p:sp>
      <p:sp>
        <p:nvSpPr>
          <p:cNvPr id="4" name="Text 2"/>
          <p:cNvSpPr/>
          <p:nvPr/>
        </p:nvSpPr>
        <p:spPr>
          <a:xfrm>
            <a:off x="864037" y="2757011"/>
            <a:ext cx="3703320" cy="462796"/>
          </a:xfrm>
          <a:prstGeom prst="rect">
            <a:avLst/>
          </a:prstGeom>
          <a:noFill/>
          <a:ln/>
        </p:spPr>
        <p:txBody>
          <a:bodyPr wrap="none" rtlCol="0" anchor="t"/>
          <a:lstStyle/>
          <a:p>
            <a:pPr marL="0" indent="0">
              <a:lnSpc>
                <a:spcPts val="3645"/>
              </a:lnSpc>
              <a:buNone/>
            </a:pPr>
            <a:r>
              <a:rPr lang="en-US" sz="2916" b="1" dirty="0">
                <a:solidFill>
                  <a:srgbClr val="124E73"/>
                </a:solidFill>
                <a:latin typeface="MuseoModerno" pitchFamily="34" charset="0"/>
                <a:ea typeface="MuseoModerno" pitchFamily="34" charset="-122"/>
                <a:cs typeface="MuseoModerno" pitchFamily="34" charset="-120"/>
              </a:rPr>
              <a:t>Data Collection</a:t>
            </a:r>
            <a:endParaRPr lang="en-US" sz="2916" dirty="0"/>
          </a:p>
        </p:txBody>
      </p:sp>
      <p:sp>
        <p:nvSpPr>
          <p:cNvPr id="5" name="Text 3"/>
          <p:cNvSpPr/>
          <p:nvPr/>
        </p:nvSpPr>
        <p:spPr>
          <a:xfrm>
            <a:off x="864037" y="3713559"/>
            <a:ext cx="12902327" cy="987504"/>
          </a:xfrm>
          <a:prstGeom prst="rect">
            <a:avLst/>
          </a:prstGeom>
          <a:noFill/>
          <a:ln/>
        </p:spPr>
        <p:txBody>
          <a:bodyPr wrap="square" rtlCol="0" anchor="t"/>
          <a:lstStyle/>
          <a:p>
            <a:pPr marL="0" indent="0">
              <a:lnSpc>
                <a:spcPts val="3888"/>
              </a:lnSpc>
              <a:buNone/>
            </a:pPr>
            <a:r>
              <a:rPr lang="en-US" sz="2430" dirty="0">
                <a:solidFill>
                  <a:srgbClr val="2B4150"/>
                </a:solidFill>
                <a:latin typeface="Source Sans Pro" pitchFamily="34" charset="0"/>
                <a:ea typeface="Source Sans Pro" pitchFamily="34" charset="-122"/>
                <a:cs typeface="Source Sans Pro" pitchFamily="34" charset="-120"/>
              </a:rPr>
              <a:t>We collected our data from sheets of Superstore Sales from the exports and imports sheets in America</a:t>
            </a:r>
            <a:endParaRPr lang="en-US" sz="2430" dirty="0"/>
          </a:p>
        </p:txBody>
      </p:sp>
      <p:sp>
        <p:nvSpPr>
          <p:cNvPr id="6" name="Text 4"/>
          <p:cNvSpPr/>
          <p:nvPr/>
        </p:nvSpPr>
        <p:spPr>
          <a:xfrm>
            <a:off x="864037" y="4978717"/>
            <a:ext cx="12902327" cy="493752"/>
          </a:xfrm>
          <a:prstGeom prst="rect">
            <a:avLst/>
          </a:prstGeom>
          <a:noFill/>
          <a:ln/>
        </p:spPr>
        <p:txBody>
          <a:bodyPr wrap="none" rtlCol="0" anchor="t"/>
          <a:lstStyle/>
          <a:p>
            <a:pPr marL="0" indent="0">
              <a:lnSpc>
                <a:spcPts val="3888"/>
              </a:lnSpc>
              <a:buNone/>
            </a:pPr>
            <a:r>
              <a:rPr lang="en-US" sz="2430" dirty="0">
                <a:solidFill>
                  <a:srgbClr val="2B4150"/>
                </a:solidFill>
                <a:latin typeface="Source Sans Pro" pitchFamily="34" charset="0"/>
                <a:ea typeface="Source Sans Pro" pitchFamily="34" charset="-122"/>
                <a:cs typeface="Source Sans Pro" pitchFamily="34" charset="-120"/>
              </a:rPr>
              <a:t>the data consists of 9800 row and 18 columns</a:t>
            </a:r>
            <a:endParaRPr lang="en-US" sz="2430" dirty="0"/>
          </a:p>
        </p:txBody>
      </p:sp>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244</TotalTime>
  <Words>2398</Words>
  <Application>Microsoft Office PowerPoint</Application>
  <PresentationFormat>Custom</PresentationFormat>
  <Paragraphs>357</Paragraphs>
  <Slides>40</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Light</vt:lpstr>
      <vt:lpstr>MuseoModerno</vt:lpstr>
      <vt:lpstr>Source Sans Pro</vt:lpstr>
      <vt:lpstr>Wingdings</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eslam nasser</cp:lastModifiedBy>
  <cp:revision>8</cp:revision>
  <dcterms:created xsi:type="dcterms:W3CDTF">2024-07-05T01:02:35Z</dcterms:created>
  <dcterms:modified xsi:type="dcterms:W3CDTF">2024-07-06T20:49:48Z</dcterms:modified>
</cp:coreProperties>
</file>